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5" r:id="rId2"/>
  </p:sldMasterIdLst>
  <p:notesMasterIdLst>
    <p:notesMasterId r:id="rId35"/>
  </p:notesMasterIdLst>
  <p:sldIdLst>
    <p:sldId id="256" r:id="rId3"/>
    <p:sldId id="323" r:id="rId4"/>
    <p:sldId id="3002" r:id="rId5"/>
    <p:sldId id="2933" r:id="rId6"/>
    <p:sldId id="2934" r:id="rId7"/>
    <p:sldId id="2963" r:id="rId8"/>
    <p:sldId id="2964" r:id="rId9"/>
    <p:sldId id="319" r:id="rId10"/>
    <p:sldId id="2995" r:id="rId11"/>
    <p:sldId id="293" r:id="rId12"/>
    <p:sldId id="2952" r:id="rId13"/>
    <p:sldId id="309" r:id="rId14"/>
    <p:sldId id="312" r:id="rId15"/>
    <p:sldId id="310" r:id="rId16"/>
    <p:sldId id="311" r:id="rId17"/>
    <p:sldId id="2955" r:id="rId18"/>
    <p:sldId id="3003" r:id="rId19"/>
    <p:sldId id="313" r:id="rId20"/>
    <p:sldId id="314" r:id="rId21"/>
    <p:sldId id="2913" r:id="rId22"/>
    <p:sldId id="2956" r:id="rId23"/>
    <p:sldId id="2958" r:id="rId24"/>
    <p:sldId id="2917" r:id="rId25"/>
    <p:sldId id="2953" r:id="rId26"/>
    <p:sldId id="284" r:id="rId27"/>
    <p:sldId id="2949" r:id="rId28"/>
    <p:sldId id="2950" r:id="rId29"/>
    <p:sldId id="2951" r:id="rId30"/>
    <p:sldId id="2954" r:id="rId31"/>
    <p:sldId id="315" r:id="rId32"/>
    <p:sldId id="3001" r:id="rId33"/>
    <p:sldId id="317" r:id="rId34"/>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144" userDrawn="1">
          <p15:clr>
            <a:srgbClr val="A4A3A4"/>
          </p15:clr>
        </p15:guide>
        <p15:guide id="5" pos="912" userDrawn="1">
          <p15:clr>
            <a:srgbClr val="A4A3A4"/>
          </p15:clr>
        </p15:guide>
        <p15:guide id="6" pos="480" userDrawn="1">
          <p15:clr>
            <a:srgbClr val="A4A3A4"/>
          </p15:clr>
        </p15:guide>
        <p15:guide id="7" orient="horz" pos="1344" userDrawn="1">
          <p15:clr>
            <a:srgbClr val="A4A3A4"/>
          </p15:clr>
        </p15:guide>
        <p15:guide id="8" orient="horz" pos="1032" userDrawn="1">
          <p15:clr>
            <a:srgbClr val="A4A3A4"/>
          </p15:clr>
        </p15:guide>
        <p15:guide id="10" orient="horz" pos="3600" userDrawn="1">
          <p15:clr>
            <a:srgbClr val="A4A3A4"/>
          </p15:clr>
        </p15:guide>
        <p15:guide id="11" pos="5328" userDrawn="1">
          <p15:clr>
            <a:srgbClr val="A4A3A4"/>
          </p15:clr>
        </p15:guide>
        <p15:guide id="12" pos="11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3A81D-81E0-B5A0-1C53-C89B9BDE0A11}" name="Aaron Mendelson" initials="AM" userId="S::amendelson@masoncompanies.com::ddc2b526-c163-4d12-a8d6-2a30b64816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A5B"/>
    <a:srgbClr val="005851"/>
    <a:srgbClr val="FBAD18"/>
    <a:srgbClr val="2C688F"/>
    <a:srgbClr val="1C2D58"/>
    <a:srgbClr val="1A2D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452" autoAdjust="0"/>
  </p:normalViewPr>
  <p:slideViewPr>
    <p:cSldViewPr snapToGrid="0">
      <p:cViewPr varScale="1">
        <p:scale>
          <a:sx n="67" d="100"/>
          <a:sy n="67" d="100"/>
        </p:scale>
        <p:origin x="1354" y="53"/>
      </p:cViewPr>
      <p:guideLst>
        <p:guide orient="horz" pos="3144"/>
        <p:guide pos="912"/>
        <p:guide pos="480"/>
        <p:guide orient="horz" pos="1344"/>
        <p:guide orient="horz" pos="1032"/>
        <p:guide orient="horz" pos="3600"/>
        <p:guide pos="5328"/>
        <p:guide pos="1128"/>
      </p:guideLst>
    </p:cSldViewPr>
  </p:slideViewPr>
  <p:notesTextViewPr>
    <p:cViewPr>
      <p:scale>
        <a:sx n="3" d="2"/>
        <a:sy n="3" d="2"/>
      </p:scale>
      <p:origin x="0" y="0"/>
    </p:cViewPr>
  </p:notesTextViewPr>
  <p:sorterViewPr>
    <p:cViewPr>
      <p:scale>
        <a:sx n="120" d="100"/>
        <a:sy n="120" d="100"/>
      </p:scale>
      <p:origin x="0" y="-88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35681350641979"/>
          <c:y val="0.28361326878059162"/>
          <c:w val="0.61619954600269566"/>
          <c:h val="0.59659661630134075"/>
        </c:manualLayout>
      </c:layout>
      <c:doughnutChart>
        <c:varyColors val="1"/>
        <c:ser>
          <c:idx val="0"/>
          <c:order val="0"/>
          <c:tx>
            <c:strRef>
              <c:f>Sheet1!$B$1</c:f>
              <c:strCache>
                <c:ptCount val="1"/>
                <c:pt idx="0">
                  <c:v>Allocation</c:v>
                </c:pt>
              </c:strCache>
            </c:strRef>
          </c:tx>
          <c:spPr>
            <a:ln>
              <a:noFill/>
            </a:ln>
          </c:spPr>
          <c:dPt>
            <c:idx val="0"/>
            <c:bubble3D val="0"/>
            <c:spPr>
              <a:solidFill>
                <a:schemeClr val="accent1">
                  <a:alpha val="80532"/>
                </a:schemeClr>
              </a:solidFill>
              <a:ln w="19050">
                <a:noFill/>
              </a:ln>
              <a:effectLst/>
              <a:sp3d/>
            </c:spPr>
            <c:extLst>
              <c:ext xmlns:c16="http://schemas.microsoft.com/office/drawing/2014/chart" uri="{C3380CC4-5D6E-409C-BE32-E72D297353CC}">
                <c16:uniqueId val="{00000001-C0E0-D440-8AFE-EA4FE49CAABA}"/>
              </c:ext>
            </c:extLst>
          </c:dPt>
          <c:dPt>
            <c:idx val="1"/>
            <c:bubble3D val="0"/>
            <c:spPr>
              <a:solidFill>
                <a:schemeClr val="accent5"/>
              </a:solidFill>
              <a:ln w="19050">
                <a:noFill/>
              </a:ln>
              <a:effectLst/>
              <a:sp3d/>
            </c:spPr>
            <c:extLst>
              <c:ext xmlns:c16="http://schemas.microsoft.com/office/drawing/2014/chart" uri="{C3380CC4-5D6E-409C-BE32-E72D297353CC}">
                <c16:uniqueId val="{00000003-C0E0-D440-8AFE-EA4FE49CAABA}"/>
              </c:ext>
            </c:extLst>
          </c:dPt>
          <c:dPt>
            <c:idx val="2"/>
            <c:bubble3D val="0"/>
            <c:spPr>
              <a:solidFill>
                <a:schemeClr val="accent5">
                  <a:alpha val="86591"/>
                </a:schemeClr>
              </a:solidFill>
              <a:ln w="19050">
                <a:noFill/>
              </a:ln>
              <a:effectLst/>
              <a:sp3d/>
            </c:spPr>
            <c:extLst>
              <c:ext xmlns:c16="http://schemas.microsoft.com/office/drawing/2014/chart" uri="{C3380CC4-5D6E-409C-BE32-E72D297353CC}">
                <c16:uniqueId val="{00000005-C0E0-D440-8AFE-EA4FE49CAABA}"/>
              </c:ext>
            </c:extLst>
          </c:dPt>
          <c:dPt>
            <c:idx val="3"/>
            <c:bubble3D val="0"/>
            <c:spPr>
              <a:solidFill>
                <a:schemeClr val="accent5">
                  <a:alpha val="71967"/>
                </a:schemeClr>
              </a:solidFill>
              <a:ln w="19050">
                <a:noFill/>
              </a:ln>
              <a:effectLst/>
              <a:sp3d/>
            </c:spPr>
            <c:extLst>
              <c:ext xmlns:c16="http://schemas.microsoft.com/office/drawing/2014/chart" uri="{C3380CC4-5D6E-409C-BE32-E72D297353CC}">
                <c16:uniqueId val="{00000007-C0E0-D440-8AFE-EA4FE49CAABA}"/>
              </c:ext>
            </c:extLst>
          </c:dPt>
          <c:dPt>
            <c:idx val="4"/>
            <c:bubble3D val="0"/>
            <c:spPr>
              <a:solidFill>
                <a:srgbClr val="C7777A"/>
              </a:solidFill>
              <a:ln w="19050">
                <a:noFill/>
              </a:ln>
              <a:effectLst/>
              <a:sp3d/>
            </c:spPr>
            <c:extLst>
              <c:ext xmlns:c16="http://schemas.microsoft.com/office/drawing/2014/chart" uri="{C3380CC4-5D6E-409C-BE32-E72D297353CC}">
                <c16:uniqueId val="{00000009-C0E0-D440-8AFE-EA4FE49CAABA}"/>
              </c:ext>
            </c:extLst>
          </c:dPt>
          <c:dPt>
            <c:idx val="5"/>
            <c:bubble3D val="0"/>
            <c:spPr>
              <a:solidFill>
                <a:schemeClr val="accent5">
                  <a:alpha val="55437"/>
                </a:schemeClr>
              </a:solidFill>
              <a:ln w="19050">
                <a:noFill/>
              </a:ln>
              <a:effectLst/>
              <a:sp3d/>
            </c:spPr>
            <c:extLst>
              <c:ext xmlns:c16="http://schemas.microsoft.com/office/drawing/2014/chart" uri="{C3380CC4-5D6E-409C-BE32-E72D297353CC}">
                <c16:uniqueId val="{0000000B-C0E0-D440-8AFE-EA4FE49CAABA}"/>
              </c:ext>
            </c:extLst>
          </c:dPt>
          <c:dPt>
            <c:idx val="6"/>
            <c:bubble3D val="0"/>
            <c:spPr>
              <a:solidFill>
                <a:schemeClr val="tx1"/>
              </a:solidFill>
              <a:ln w="19050">
                <a:noFill/>
              </a:ln>
              <a:effectLst/>
              <a:sp3d/>
            </c:spPr>
            <c:extLst>
              <c:ext xmlns:c16="http://schemas.microsoft.com/office/drawing/2014/chart" uri="{C3380CC4-5D6E-409C-BE32-E72D297353CC}">
                <c16:uniqueId val="{0000000D-C0E0-D440-8AFE-EA4FE49CAABA}"/>
              </c:ext>
            </c:extLst>
          </c:dPt>
          <c:dPt>
            <c:idx val="7"/>
            <c:bubble3D val="0"/>
            <c:spPr>
              <a:solidFill>
                <a:schemeClr val="tx1">
                  <a:alpha val="86527"/>
                </a:schemeClr>
              </a:solidFill>
              <a:ln w="19050">
                <a:noFill/>
              </a:ln>
              <a:effectLst/>
              <a:sp3d/>
            </c:spPr>
            <c:extLst>
              <c:ext xmlns:c16="http://schemas.microsoft.com/office/drawing/2014/chart" uri="{C3380CC4-5D6E-409C-BE32-E72D297353CC}">
                <c16:uniqueId val="{0000000F-C0E0-D440-8AFE-EA4FE49CAABA}"/>
              </c:ext>
            </c:extLst>
          </c:dPt>
          <c:dPt>
            <c:idx val="8"/>
            <c:bubble3D val="0"/>
            <c:spPr>
              <a:solidFill>
                <a:schemeClr val="tx1">
                  <a:alpha val="67000"/>
                </a:schemeClr>
              </a:solidFill>
              <a:ln w="19050">
                <a:noFill/>
              </a:ln>
              <a:effectLst/>
              <a:sp3d/>
            </c:spPr>
            <c:extLst>
              <c:ext xmlns:c16="http://schemas.microsoft.com/office/drawing/2014/chart" uri="{C3380CC4-5D6E-409C-BE32-E72D297353CC}">
                <c16:uniqueId val="{00000011-C0E0-D440-8AFE-EA4FE49CAABA}"/>
              </c:ext>
            </c:extLst>
          </c:dPt>
          <c:dPt>
            <c:idx val="9"/>
            <c:bubble3D val="0"/>
            <c:spPr>
              <a:solidFill>
                <a:schemeClr val="tx1">
                  <a:alpha val="46759"/>
                </a:schemeClr>
              </a:solidFill>
              <a:ln w="19050">
                <a:noFill/>
              </a:ln>
              <a:effectLst/>
              <a:sp3d/>
            </c:spPr>
            <c:extLst>
              <c:ext xmlns:c16="http://schemas.microsoft.com/office/drawing/2014/chart" uri="{C3380CC4-5D6E-409C-BE32-E72D297353CC}">
                <c16:uniqueId val="{00000013-C0E0-D440-8AFE-EA4FE49CAABA}"/>
              </c:ext>
            </c:extLst>
          </c:dPt>
          <c:dPt>
            <c:idx val="10"/>
            <c:bubble3D val="0"/>
            <c:spPr>
              <a:solidFill>
                <a:schemeClr val="tx1">
                  <a:alpha val="25371"/>
                </a:schemeClr>
              </a:solidFill>
              <a:ln w="19050">
                <a:noFill/>
              </a:ln>
              <a:effectLst/>
              <a:sp3d/>
            </c:spPr>
            <c:extLst>
              <c:ext xmlns:c16="http://schemas.microsoft.com/office/drawing/2014/chart" uri="{C3380CC4-5D6E-409C-BE32-E72D297353CC}">
                <c16:uniqueId val="{00000015-C0E0-D440-8AFE-EA4FE49CAABA}"/>
              </c:ext>
            </c:extLst>
          </c:dPt>
          <c:dPt>
            <c:idx val="11"/>
            <c:bubble3D val="0"/>
            <c:spPr>
              <a:solidFill>
                <a:schemeClr val="tx2"/>
              </a:solidFill>
              <a:ln w="19050">
                <a:noFill/>
              </a:ln>
              <a:effectLst/>
              <a:sp3d/>
            </c:spPr>
            <c:extLst>
              <c:ext xmlns:c16="http://schemas.microsoft.com/office/drawing/2014/chart" uri="{C3380CC4-5D6E-409C-BE32-E72D297353CC}">
                <c16:uniqueId val="{00000017-C0E0-D440-8AFE-EA4FE49CAABA}"/>
              </c:ext>
            </c:extLst>
          </c:dPt>
          <c:dPt>
            <c:idx val="12"/>
            <c:bubble3D val="0"/>
            <c:spPr>
              <a:solidFill>
                <a:schemeClr val="tx2">
                  <a:alpha val="87000"/>
                </a:schemeClr>
              </a:solidFill>
              <a:ln w="19050">
                <a:noFill/>
              </a:ln>
              <a:effectLst/>
              <a:sp3d/>
            </c:spPr>
            <c:extLst>
              <c:ext xmlns:c16="http://schemas.microsoft.com/office/drawing/2014/chart" uri="{C3380CC4-5D6E-409C-BE32-E72D297353CC}">
                <c16:uniqueId val="{00000019-C0E0-D440-8AFE-EA4FE49CAABA}"/>
              </c:ext>
            </c:extLst>
          </c:dPt>
          <c:dPt>
            <c:idx val="13"/>
            <c:bubble3D val="0"/>
            <c:spPr>
              <a:solidFill>
                <a:schemeClr val="tx2">
                  <a:alpha val="66271"/>
                </a:schemeClr>
              </a:solidFill>
              <a:ln w="19050">
                <a:noFill/>
              </a:ln>
              <a:effectLst/>
              <a:sp3d/>
            </c:spPr>
            <c:extLst>
              <c:ext xmlns:c16="http://schemas.microsoft.com/office/drawing/2014/chart" uri="{C3380CC4-5D6E-409C-BE32-E72D297353CC}">
                <c16:uniqueId val="{0000001B-C0E0-D440-8AFE-EA4FE49CAABA}"/>
              </c:ext>
            </c:extLst>
          </c:dPt>
          <c:dPt>
            <c:idx val="14"/>
            <c:bubble3D val="0"/>
            <c:spPr>
              <a:solidFill>
                <a:schemeClr val="tx2">
                  <a:alpha val="32529"/>
                </a:schemeClr>
              </a:solidFill>
              <a:ln w="19050">
                <a:noFill/>
              </a:ln>
              <a:effectLst/>
              <a:sp3d/>
            </c:spPr>
            <c:extLst>
              <c:ext xmlns:c16="http://schemas.microsoft.com/office/drawing/2014/chart" uri="{C3380CC4-5D6E-409C-BE32-E72D297353CC}">
                <c16:uniqueId val="{0000001D-C0E0-D440-8AFE-EA4FE49CAABA}"/>
              </c:ext>
            </c:extLst>
          </c:dPt>
          <c:dPt>
            <c:idx val="15"/>
            <c:bubble3D val="0"/>
            <c:spPr>
              <a:solidFill>
                <a:srgbClr val="D1D5DE"/>
              </a:solidFill>
              <a:ln w="19050">
                <a:noFill/>
              </a:ln>
              <a:effectLst/>
              <a:sp3d/>
            </c:spPr>
            <c:extLst>
              <c:ext xmlns:c16="http://schemas.microsoft.com/office/drawing/2014/chart" uri="{C3380CC4-5D6E-409C-BE32-E72D297353CC}">
                <c16:uniqueId val="{0000001F-C0E0-D440-8AFE-EA4FE49CAABA}"/>
              </c:ext>
            </c:extLst>
          </c:dPt>
          <c:dPt>
            <c:idx val="16"/>
            <c:bubble3D val="0"/>
            <c:spPr>
              <a:solidFill>
                <a:srgbClr val="007066"/>
              </a:solidFill>
              <a:ln w="19050">
                <a:noFill/>
              </a:ln>
              <a:effectLst/>
              <a:sp3d/>
            </c:spPr>
            <c:extLst>
              <c:ext xmlns:c16="http://schemas.microsoft.com/office/drawing/2014/chart" uri="{C3380CC4-5D6E-409C-BE32-E72D297353CC}">
                <c16:uniqueId val="{00000021-C0E0-D440-8AFE-EA4FE49CAABA}"/>
              </c:ext>
            </c:extLst>
          </c:dPt>
          <c:cat>
            <c:strRef>
              <c:f>Sheet1!$A$2:$A$16</c:f>
              <c:strCache>
                <c:ptCount val="15"/>
                <c:pt idx="0">
                  <c:v>Cash</c:v>
                </c:pt>
                <c:pt idx="1">
                  <c:v>Short Term Fixed Income</c:v>
                </c:pt>
                <c:pt idx="2">
                  <c:v>Intermediate Fixed Income</c:v>
                </c:pt>
                <c:pt idx="3">
                  <c:v>Long Term Fixed Income</c:v>
                </c:pt>
                <c:pt idx="4">
                  <c:v>TIPS</c:v>
                </c:pt>
                <c:pt idx="5">
                  <c:v>International Fixed Income</c:v>
                </c:pt>
                <c:pt idx="6">
                  <c:v>Large Value</c:v>
                </c:pt>
                <c:pt idx="7">
                  <c:v>Large Growth</c:v>
                </c:pt>
                <c:pt idx="8">
                  <c:v>International Value</c:v>
                </c:pt>
                <c:pt idx="9">
                  <c:v>International Growth</c:v>
                </c:pt>
                <c:pt idx="10">
                  <c:v>Real Estate</c:v>
                </c:pt>
                <c:pt idx="11">
                  <c:v>Small Value</c:v>
                </c:pt>
                <c:pt idx="12">
                  <c:v>Small Growth</c:v>
                </c:pt>
                <c:pt idx="13">
                  <c:v>International Small Cap</c:v>
                </c:pt>
                <c:pt idx="14">
                  <c:v>Energy &amp; Natural Resources</c:v>
                </c:pt>
              </c:strCache>
            </c:strRef>
          </c:cat>
          <c:val>
            <c:numRef>
              <c:f>Sheet1!$B$2:$B$16</c:f>
              <c:numCache>
                <c:formatCode>0%</c:formatCode>
                <c:ptCount val="15"/>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numCache>
            </c:numRef>
          </c:val>
          <c:extLst>
            <c:ext xmlns:c16="http://schemas.microsoft.com/office/drawing/2014/chart" uri="{C3380CC4-5D6E-409C-BE32-E72D297353CC}">
              <c16:uniqueId val="{00000022-C0E0-D440-8AFE-EA4FE49CAAB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0.05209</cdr:y>
    </cdr:from>
    <cdr:to>
      <cdr:x>1</cdr:x>
      <cdr:y>0.18196</cdr:y>
    </cdr:to>
    <cdr:sp macro="" textlink="">
      <cdr:nvSpPr>
        <cdr:cNvPr id="2" name="Title 7"/>
        <cdr:cNvSpPr txBox="1">
          <a:spLocks xmlns:a="http://schemas.openxmlformats.org/drawingml/2006/main"/>
        </cdr:cNvSpPr>
      </cdr:nvSpPr>
      <cdr:spPr>
        <a:xfrm xmlns:a="http://schemas.openxmlformats.org/drawingml/2006/main">
          <a:off x="0" y="123016"/>
          <a:ext cx="3281601" cy="306705"/>
        </a:xfrm>
        <a:prstGeom xmlns:a="http://schemas.openxmlformats.org/drawingml/2006/main" prst="rect">
          <a:avLst/>
        </a:prstGeom>
      </cdr:spPr>
      <cdr:txBody>
        <a:bodyPr xmlns:a="http://schemas.openxmlformats.org/drawingml/2006/main" vert="horz" lIns="128016" tIns="45720" rIns="91440" bIns="45720" rtlCol="0" anchor="b" anchorCtr="0">
          <a:noAutofit/>
        </a:bodyPr>
        <a:lstStyle xmlns:a="http://schemas.openxmlformats.org/drawingml/2006/main">
          <a:defPPr>
            <a:defRPr lang="en-US"/>
          </a:defPPr>
          <a:lvl1pPr algn="l"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sz="900" kern="1200">
              <a:solidFill>
                <a:schemeClr val="tx1"/>
              </a:solidFill>
              <a:latin typeface="Arial" charset="0"/>
              <a:ea typeface="+mn-ea"/>
              <a:cs typeface="+mn-cs"/>
            </a:defRPr>
          </a:lvl2pPr>
          <a:lvl3pPr marL="914400" algn="l" rtl="0" fontAlgn="base">
            <a:spcBef>
              <a:spcPct val="0"/>
            </a:spcBef>
            <a:spcAft>
              <a:spcPct val="0"/>
            </a:spcAft>
            <a:defRPr sz="900" kern="1200">
              <a:solidFill>
                <a:schemeClr val="tx1"/>
              </a:solidFill>
              <a:latin typeface="Arial" charset="0"/>
              <a:ea typeface="+mn-ea"/>
              <a:cs typeface="+mn-cs"/>
            </a:defRPr>
          </a:lvl3pPr>
          <a:lvl4pPr marL="1371600" algn="l" rtl="0" fontAlgn="base">
            <a:spcBef>
              <a:spcPct val="0"/>
            </a:spcBef>
            <a:spcAft>
              <a:spcPct val="0"/>
            </a:spcAft>
            <a:defRPr sz="900" kern="1200">
              <a:solidFill>
                <a:schemeClr val="tx1"/>
              </a:solidFill>
              <a:latin typeface="Arial" charset="0"/>
              <a:ea typeface="+mn-ea"/>
              <a:cs typeface="+mn-cs"/>
            </a:defRPr>
          </a:lvl4pPr>
          <a:lvl5pPr marL="1828800" algn="l" rtl="0" fontAlgn="base">
            <a:spcBef>
              <a:spcPct val="0"/>
            </a:spcBef>
            <a:spcAft>
              <a:spcPct val="0"/>
            </a:spcAft>
            <a:defRPr sz="900" kern="1200">
              <a:solidFill>
                <a:schemeClr val="tx1"/>
              </a:solidFill>
              <a:latin typeface="Arial" charset="0"/>
              <a:ea typeface="+mn-ea"/>
              <a:cs typeface="+mn-cs"/>
            </a:defRPr>
          </a:lvl5pPr>
          <a:lvl6pPr marL="2286000" algn="l" defTabSz="914400" rtl="0" eaLnBrk="1" latinLnBrk="0" hangingPunct="1">
            <a:defRPr sz="900" kern="1200">
              <a:solidFill>
                <a:schemeClr val="tx1"/>
              </a:solidFill>
              <a:latin typeface="Arial" charset="0"/>
              <a:ea typeface="+mn-ea"/>
              <a:cs typeface="+mn-cs"/>
            </a:defRPr>
          </a:lvl6pPr>
          <a:lvl7pPr marL="2743200" algn="l" defTabSz="914400" rtl="0" eaLnBrk="1" latinLnBrk="0" hangingPunct="1">
            <a:defRPr sz="900" kern="1200">
              <a:solidFill>
                <a:schemeClr val="tx1"/>
              </a:solidFill>
              <a:latin typeface="Arial" charset="0"/>
              <a:ea typeface="+mn-ea"/>
              <a:cs typeface="+mn-cs"/>
            </a:defRPr>
          </a:lvl7pPr>
          <a:lvl8pPr marL="3200400" algn="l" defTabSz="914400" rtl="0" eaLnBrk="1" latinLnBrk="0" hangingPunct="1">
            <a:defRPr sz="900" kern="1200">
              <a:solidFill>
                <a:schemeClr val="tx1"/>
              </a:solidFill>
              <a:latin typeface="Arial" charset="0"/>
              <a:ea typeface="+mn-ea"/>
              <a:cs typeface="+mn-cs"/>
            </a:defRPr>
          </a:lvl8pPr>
          <a:lvl9pPr marL="3657600" algn="l" defTabSz="914400" rtl="0" eaLnBrk="1" latinLnBrk="0" hangingPunct="1">
            <a:defRPr sz="900" kern="1200">
              <a:solidFill>
                <a:schemeClr val="tx1"/>
              </a:solidFill>
              <a:latin typeface="Arial" charset="0"/>
              <a:ea typeface="+mn-ea"/>
              <a:cs typeface="+mn-cs"/>
            </a:defRPr>
          </a:lvl9pPr>
        </a:lstStyle>
        <a:p xmlns:a="http://schemas.openxmlformats.org/drawingml/2006/main">
          <a:pPr algn="ctr"/>
          <a:r>
            <a:rPr lang="en-US" sz="1600" kern="0" dirty="0">
              <a:solidFill>
                <a:schemeClr val="tx2"/>
              </a:solidFill>
              <a:latin typeface="Franklin Gothic Medium" panose="020B0603020102020204" pitchFamily="34" charset="0"/>
            </a:rPr>
            <a:t> Asset Allocation Model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54CEF-EECF-435E-998C-85FDEE19EC57}" type="datetimeFigureOut">
              <a:rPr lang="en-US" smtClean="0"/>
              <a:t>10/8/2023</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785BE-345F-47D4-AB85-F10EB497669B}" type="slidenum">
              <a:rPr lang="en-US" smtClean="0"/>
              <a:t>‹#›</a:t>
            </a:fld>
            <a:endParaRPr lang="en-US"/>
          </a:p>
        </p:txBody>
      </p:sp>
    </p:spTree>
    <p:extLst>
      <p:ext uri="{BB962C8B-B14F-4D97-AF65-F5344CB8AC3E}">
        <p14:creationId xmlns:p14="http://schemas.microsoft.com/office/powerpoint/2010/main" val="188869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7073B2-50F0-D04F-922E-AA8021EAF3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87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5785BE-345F-47D4-AB85-F10EB49766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6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5785BE-345F-47D4-AB85-F10EB49766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79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5785BE-345F-47D4-AB85-F10EB49766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96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itutional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FCE8C-A9B6-A96B-670A-132B3ACC877A}"/>
              </a:ext>
            </a:extLst>
          </p:cNvPr>
          <p:cNvSpPr/>
          <p:nvPr userDrawn="1"/>
        </p:nvSpPr>
        <p:spPr>
          <a:xfrm>
            <a:off x="0" y="1828800"/>
            <a:ext cx="10058400" cy="45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4379" y="1981200"/>
            <a:ext cx="4905375" cy="1996758"/>
          </a:xfrm>
          <a:prstGeom prst="rect">
            <a:avLst/>
          </a:prstGeom>
        </p:spPr>
        <p:txBody>
          <a:bodyPr lIns="0" tIns="0" rIns="0" bIns="0" anchor="b">
            <a:normAutofit/>
          </a:bodyPr>
          <a:lstStyle>
            <a:lvl1pPr algn="l">
              <a:defRPr sz="4400" b="1" i="0">
                <a:solidFill>
                  <a:schemeClr val="accent2"/>
                </a:solidFill>
                <a:latin typeface="Franklin Gothic Demi Cond" panose="020B0603020102020204" pitchFamily="34" charset="0"/>
              </a:defRPr>
            </a:lvl1pPr>
          </a:lstStyle>
          <a:p>
            <a:r>
              <a:rPr lang="en-US" dirty="0"/>
              <a:t>Click to edit Master title</a:t>
            </a:r>
          </a:p>
        </p:txBody>
      </p:sp>
      <p:pic>
        <p:nvPicPr>
          <p:cNvPr id="10" name="Picture 9" descr="Text&#10;&#10;Description automatically generated">
            <a:extLst>
              <a:ext uri="{FF2B5EF4-FFF2-40B4-BE49-F238E27FC236}">
                <a16:creationId xmlns:a16="http://schemas.microsoft.com/office/drawing/2014/main" id="{783C90C2-3647-037C-C73B-8CCE1DCFCA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 y="489600"/>
            <a:ext cx="2200275" cy="780330"/>
          </a:xfrm>
          <a:prstGeom prst="rect">
            <a:avLst/>
          </a:prstGeom>
        </p:spPr>
      </p:pic>
      <p:sp>
        <p:nvSpPr>
          <p:cNvPr id="17" name="Picture Placeholder 16">
            <a:extLst>
              <a:ext uri="{FF2B5EF4-FFF2-40B4-BE49-F238E27FC236}">
                <a16:creationId xmlns:a16="http://schemas.microsoft.com/office/drawing/2014/main" id="{44E1D519-DDC9-DD3A-17D9-3802F332B4C1}"/>
              </a:ext>
            </a:extLst>
          </p:cNvPr>
          <p:cNvSpPr>
            <a:spLocks noGrp="1"/>
          </p:cNvSpPr>
          <p:nvPr>
            <p:ph type="pic" sz="quarter" idx="10" hasCustomPrompt="1"/>
          </p:nvPr>
        </p:nvSpPr>
        <p:spPr>
          <a:xfrm>
            <a:off x="6234113" y="838200"/>
            <a:ext cx="3478212" cy="3478213"/>
          </a:xfrm>
          <a:prstGeom prst="rect">
            <a:avLst/>
          </a:prstGeom>
        </p:spPr>
        <p:txBody>
          <a:bodyPr/>
          <a:lstStyle>
            <a:lvl1pPr>
              <a:defRPr/>
            </a:lvl1pPr>
          </a:lstStyle>
          <a:p>
            <a:r>
              <a:rPr lang="en-US" dirty="0"/>
              <a:t>Color Image</a:t>
            </a:r>
          </a:p>
        </p:txBody>
      </p:sp>
      <p:sp>
        <p:nvSpPr>
          <p:cNvPr id="20" name="Rectangle 19">
            <a:extLst>
              <a:ext uri="{FF2B5EF4-FFF2-40B4-BE49-F238E27FC236}">
                <a16:creationId xmlns:a16="http://schemas.microsoft.com/office/drawing/2014/main" id="{7DC08DF8-FA1E-00AD-06DE-079611A210A4}"/>
              </a:ext>
            </a:extLst>
          </p:cNvPr>
          <p:cNvSpPr/>
          <p:nvPr userDrawn="1"/>
        </p:nvSpPr>
        <p:spPr>
          <a:xfrm>
            <a:off x="6234113" y="4822587"/>
            <a:ext cx="3477923" cy="2949813"/>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E6B5527-664D-F403-C505-027256C77A8E}"/>
              </a:ext>
            </a:extLst>
          </p:cNvPr>
          <p:cNvCxnSpPr/>
          <p:nvPr userDrawn="1"/>
        </p:nvCxnSpPr>
        <p:spPr>
          <a:xfrm>
            <a:off x="754380" y="4315697"/>
            <a:ext cx="895765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174819A9-7982-2BB8-5BD2-C25800AF9550}"/>
              </a:ext>
            </a:extLst>
          </p:cNvPr>
          <p:cNvSpPr>
            <a:spLocks noGrp="1"/>
          </p:cNvSpPr>
          <p:nvPr>
            <p:ph type="body" sz="quarter" idx="12" hasCustomPrompt="1"/>
          </p:nvPr>
        </p:nvSpPr>
        <p:spPr>
          <a:xfrm>
            <a:off x="754380" y="4822825"/>
            <a:ext cx="4905375" cy="927100"/>
          </a:xfrm>
          <a:prstGeom prst="rect">
            <a:avLst/>
          </a:prstGeom>
        </p:spPr>
        <p:txBody>
          <a:bodyPr lIns="0" tIns="0" rIns="0" bIns="0">
            <a:normAutofit/>
          </a:bodyPr>
          <a:lstStyle>
            <a:lvl1pPr marL="0" indent="0">
              <a:buNone/>
              <a:defRPr sz="1800" b="0" i="0">
                <a:latin typeface="Franklin Gothic Medium" panose="020B0603020102020204" pitchFamily="34" charset="0"/>
              </a:defRPr>
            </a:lvl1pPr>
          </a:lstStyle>
          <a:p>
            <a:pPr lvl="0"/>
            <a:r>
              <a:rPr lang="en-US" dirty="0"/>
              <a:t>Presentation prepared for:</a:t>
            </a:r>
          </a:p>
        </p:txBody>
      </p:sp>
      <p:sp>
        <p:nvSpPr>
          <p:cNvPr id="23" name="Text Placeholder 21">
            <a:extLst>
              <a:ext uri="{FF2B5EF4-FFF2-40B4-BE49-F238E27FC236}">
                <a16:creationId xmlns:a16="http://schemas.microsoft.com/office/drawing/2014/main" id="{8ACF4D9C-6002-C472-A17D-44C5C34FF772}"/>
              </a:ext>
            </a:extLst>
          </p:cNvPr>
          <p:cNvSpPr>
            <a:spLocks noGrp="1"/>
          </p:cNvSpPr>
          <p:nvPr>
            <p:ph type="body" sz="quarter" idx="13" hasCustomPrompt="1"/>
          </p:nvPr>
        </p:nvSpPr>
        <p:spPr>
          <a:xfrm>
            <a:off x="754380" y="5958898"/>
            <a:ext cx="4905375" cy="441902"/>
          </a:xfrm>
          <a:prstGeom prst="rect">
            <a:avLst/>
          </a:prstGeom>
        </p:spPr>
        <p:txBody>
          <a:bodyPr lIns="0" tIns="0" rIns="0" bIns="0">
            <a:normAutofit/>
          </a:bodyPr>
          <a:lstStyle>
            <a:lvl1pPr marL="0" indent="0">
              <a:buNone/>
              <a:defRPr sz="1800" b="0" i="0">
                <a:latin typeface="Franklin Gothic Book" panose="020B0503020102020204" pitchFamily="34" charset="0"/>
              </a:defRPr>
            </a:lvl1pPr>
          </a:lstStyle>
          <a:p>
            <a:pPr lvl="0"/>
            <a:r>
              <a:rPr lang="en-US" dirty="0"/>
              <a:t>Date:</a:t>
            </a:r>
          </a:p>
        </p:txBody>
      </p:sp>
      <p:sp>
        <p:nvSpPr>
          <p:cNvPr id="24" name="TextBox 23">
            <a:extLst>
              <a:ext uri="{FF2B5EF4-FFF2-40B4-BE49-F238E27FC236}">
                <a16:creationId xmlns:a16="http://schemas.microsoft.com/office/drawing/2014/main" id="{28E2B087-DE31-F6E1-C419-BCD96F10871D}"/>
              </a:ext>
            </a:extLst>
          </p:cNvPr>
          <p:cNvSpPr txBox="1"/>
          <p:nvPr userDrawn="1"/>
        </p:nvSpPr>
        <p:spPr>
          <a:xfrm>
            <a:off x="754380" y="6848160"/>
            <a:ext cx="3685309" cy="215444"/>
          </a:xfrm>
          <a:prstGeom prst="rect">
            <a:avLst/>
          </a:prstGeom>
          <a:noFill/>
        </p:spPr>
        <p:txBody>
          <a:bodyPr wrap="square" lIns="0" tIns="0" rIns="0" bIns="0" rtlCol="0">
            <a:spAutoFit/>
          </a:bodyPr>
          <a:lstStyle/>
          <a:p>
            <a:r>
              <a:rPr lang="en-US" sz="1400" b="1" i="0" dirty="0" err="1">
                <a:solidFill>
                  <a:schemeClr val="accent2"/>
                </a:solidFill>
                <a:latin typeface="Franklin Gothic Demi" panose="020B0603020102020204" pitchFamily="34" charset="0"/>
              </a:rPr>
              <a:t>masoncompanies.com</a:t>
            </a:r>
            <a:endParaRPr lang="en-US" sz="1400" b="1" i="0" dirty="0">
              <a:solidFill>
                <a:schemeClr val="accent2"/>
              </a:solidFill>
              <a:latin typeface="Franklin Gothic Demi" panose="020B0603020102020204" pitchFamily="34" charset="0"/>
            </a:endParaRPr>
          </a:p>
        </p:txBody>
      </p:sp>
      <p:sp>
        <p:nvSpPr>
          <p:cNvPr id="19" name="Picture Placeholder 18">
            <a:extLst>
              <a:ext uri="{FF2B5EF4-FFF2-40B4-BE49-F238E27FC236}">
                <a16:creationId xmlns:a16="http://schemas.microsoft.com/office/drawing/2014/main" id="{C2FDB13E-5CE7-8636-1841-CF21EE4A782B}"/>
              </a:ext>
            </a:extLst>
          </p:cNvPr>
          <p:cNvSpPr>
            <a:spLocks noGrp="1"/>
          </p:cNvSpPr>
          <p:nvPr>
            <p:ph type="pic" sz="quarter" idx="11" hasCustomPrompt="1"/>
          </p:nvPr>
        </p:nvSpPr>
        <p:spPr>
          <a:xfrm>
            <a:off x="6407006" y="5027059"/>
            <a:ext cx="3111067" cy="2537524"/>
          </a:xfrm>
          <a:prstGeom prst="rect">
            <a:avLst/>
          </a:prstGeom>
        </p:spPr>
        <p:txBody>
          <a:bodyPr/>
          <a:lstStyle/>
          <a:p>
            <a:r>
              <a:rPr lang="en-US" dirty="0"/>
              <a:t>Organization Logo</a:t>
            </a:r>
          </a:p>
        </p:txBody>
      </p:sp>
      <p:sp>
        <p:nvSpPr>
          <p:cNvPr id="4" name="TextBox 3">
            <a:extLst>
              <a:ext uri="{FF2B5EF4-FFF2-40B4-BE49-F238E27FC236}">
                <a16:creationId xmlns:a16="http://schemas.microsoft.com/office/drawing/2014/main" id="{9499B9AE-6BE1-AF25-7BBF-E9FAC1B4C438}"/>
              </a:ext>
            </a:extLst>
          </p:cNvPr>
          <p:cNvSpPr txBox="1"/>
          <p:nvPr userDrawn="1"/>
        </p:nvSpPr>
        <p:spPr>
          <a:xfrm>
            <a:off x="754379" y="7400693"/>
            <a:ext cx="5029200" cy="246221"/>
          </a:xfrm>
          <a:prstGeom prst="rect">
            <a:avLst/>
          </a:prstGeom>
          <a:noFill/>
        </p:spPr>
        <p:txBody>
          <a:bodyPr wrap="square" lIns="0" tIns="0" rIns="0" bIns="0">
            <a:spAutoFit/>
          </a:bodyPr>
          <a:lstStyle/>
          <a:p>
            <a:pPr algn="l"/>
            <a:r>
              <a:rPr lang="en-US" sz="800" dirty="0">
                <a:solidFill>
                  <a:schemeClr val="accent4"/>
                </a:solidFill>
                <a:latin typeface="Franklin Gothic Book"/>
              </a:rPr>
              <a:t>PROPRIETARY AND CONFIDENTIAL.  FOR INFORMATION PURPOSES ONLY.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accent4"/>
                </a:solidFill>
                <a:latin typeface="Franklin Gothic Book"/>
              </a:rPr>
              <a:t>©  2023 MASON INVESTMENT ADVISORY SERVICES, INC. </a:t>
            </a:r>
          </a:p>
        </p:txBody>
      </p:sp>
    </p:spTree>
    <p:extLst>
      <p:ext uri="{BB962C8B-B14F-4D97-AF65-F5344CB8AC3E}">
        <p14:creationId xmlns:p14="http://schemas.microsoft.com/office/powerpoint/2010/main" val="357772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No Sub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858434-22B4-928C-E535-A049AB172CC7}"/>
              </a:ext>
            </a:extLst>
          </p:cNvPr>
          <p:cNvSpPr/>
          <p:nvPr userDrawn="1"/>
        </p:nvSpPr>
        <p:spPr>
          <a:xfrm>
            <a:off x="0" y="1"/>
            <a:ext cx="10058400"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DFFFF"/>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12BBA38D-F422-6B24-65C1-9BA62AF83316}"/>
              </a:ext>
            </a:extLst>
          </p:cNvPr>
          <p:cNvSpPr>
            <a:spLocks noGrp="1"/>
          </p:cNvSpPr>
          <p:nvPr>
            <p:ph type="ctrTitle" hasCustomPrompt="1"/>
          </p:nvPr>
        </p:nvSpPr>
        <p:spPr>
          <a:xfrm>
            <a:off x="754380" y="152400"/>
            <a:ext cx="8389620" cy="1052945"/>
          </a:xfrm>
          <a:prstGeom prst="rect">
            <a:avLst/>
          </a:prstGeom>
        </p:spPr>
        <p:txBody>
          <a:bodyPr lIns="0" tIns="0" rIns="0" bIns="0" anchor="ctr">
            <a:normAutofit/>
          </a:bodyPr>
          <a:lstStyle>
            <a:lvl1pPr algn="l">
              <a:defRPr sz="3600" b="1" i="0">
                <a:solidFill>
                  <a:schemeClr val="accent2"/>
                </a:solidFill>
                <a:latin typeface="Franklin Gothic Demi Cond" panose="020B0603020102020204" pitchFamily="34" charset="0"/>
              </a:defRPr>
            </a:lvl1pPr>
          </a:lstStyle>
          <a:p>
            <a:r>
              <a:rPr lang="en-US" dirty="0"/>
              <a:t>Click to edit Title</a:t>
            </a:r>
          </a:p>
        </p:txBody>
      </p:sp>
      <p:sp>
        <p:nvSpPr>
          <p:cNvPr id="14" name="Text Placeholder 13">
            <a:extLst>
              <a:ext uri="{FF2B5EF4-FFF2-40B4-BE49-F238E27FC236}">
                <a16:creationId xmlns:a16="http://schemas.microsoft.com/office/drawing/2014/main" id="{6E9B48CD-5815-3CC0-1ECF-70F4980B9CDF}"/>
              </a:ext>
            </a:extLst>
          </p:cNvPr>
          <p:cNvSpPr>
            <a:spLocks noGrp="1"/>
          </p:cNvSpPr>
          <p:nvPr>
            <p:ph type="body" sz="quarter" idx="11" hasCustomPrompt="1"/>
          </p:nvPr>
        </p:nvSpPr>
        <p:spPr>
          <a:xfrm>
            <a:off x="754063" y="1595551"/>
            <a:ext cx="8847137" cy="193899"/>
          </a:xfrm>
          <a:prstGeom prst="rect">
            <a:avLst/>
          </a:prstGeom>
        </p:spPr>
        <p:txBody>
          <a:bodyPr lIns="0" tIns="0" rIns="0" bIns="0">
            <a:spAutoFit/>
          </a:bodyPr>
          <a:lstStyle>
            <a:lvl1pPr marL="0" indent="0">
              <a:buNone/>
              <a:defRPr sz="1400" b="0" i="0">
                <a:latin typeface="Franklin Gothic Book" panose="020B0503020102020204" pitchFamily="34" charset="0"/>
              </a:defRPr>
            </a:lvl1pPr>
          </a:lstStyle>
          <a:p>
            <a:pPr lvl="0"/>
            <a:r>
              <a:rPr lang="en-US" dirty="0"/>
              <a:t>Click to edit Page Copy</a:t>
            </a:r>
          </a:p>
        </p:txBody>
      </p:sp>
    </p:spTree>
    <p:extLst>
      <p:ext uri="{BB962C8B-B14F-4D97-AF65-F5344CB8AC3E}">
        <p14:creationId xmlns:p14="http://schemas.microsoft.com/office/powerpoint/2010/main" val="379241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vate Client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FFCE8C-A9B6-A96B-670A-132B3ACC877A}"/>
              </a:ext>
            </a:extLst>
          </p:cNvPr>
          <p:cNvSpPr/>
          <p:nvPr userDrawn="1"/>
        </p:nvSpPr>
        <p:spPr>
          <a:xfrm>
            <a:off x="0" y="1828800"/>
            <a:ext cx="10058400" cy="45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4379" y="1981200"/>
            <a:ext cx="4905375" cy="1996758"/>
          </a:xfrm>
          <a:prstGeom prst="rect">
            <a:avLst/>
          </a:prstGeom>
        </p:spPr>
        <p:txBody>
          <a:bodyPr lIns="0" tIns="0" rIns="0" bIns="0" anchor="b">
            <a:normAutofit/>
          </a:bodyPr>
          <a:lstStyle>
            <a:lvl1pPr algn="l">
              <a:defRPr sz="4400" b="1" i="0">
                <a:solidFill>
                  <a:schemeClr val="accent2"/>
                </a:solidFill>
                <a:latin typeface="Franklin Gothic Demi Cond" panose="020B0603020102020204" pitchFamily="34" charset="0"/>
              </a:defRPr>
            </a:lvl1pPr>
          </a:lstStyle>
          <a:p>
            <a:r>
              <a:rPr lang="en-US" dirty="0"/>
              <a:t>Click to edit Master title</a:t>
            </a:r>
          </a:p>
        </p:txBody>
      </p:sp>
      <p:pic>
        <p:nvPicPr>
          <p:cNvPr id="10" name="Picture 9" descr="Text&#10;&#10;Description automatically generated">
            <a:extLst>
              <a:ext uri="{FF2B5EF4-FFF2-40B4-BE49-F238E27FC236}">
                <a16:creationId xmlns:a16="http://schemas.microsoft.com/office/drawing/2014/main" id="{783C90C2-3647-037C-C73B-8CCE1DCFCA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 y="489600"/>
            <a:ext cx="2200275" cy="780330"/>
          </a:xfrm>
          <a:prstGeom prst="rect">
            <a:avLst/>
          </a:prstGeom>
        </p:spPr>
      </p:pic>
      <p:sp>
        <p:nvSpPr>
          <p:cNvPr id="17" name="Picture Placeholder 16">
            <a:extLst>
              <a:ext uri="{FF2B5EF4-FFF2-40B4-BE49-F238E27FC236}">
                <a16:creationId xmlns:a16="http://schemas.microsoft.com/office/drawing/2014/main" id="{44E1D519-DDC9-DD3A-17D9-3802F332B4C1}"/>
              </a:ext>
            </a:extLst>
          </p:cNvPr>
          <p:cNvSpPr>
            <a:spLocks noGrp="1"/>
          </p:cNvSpPr>
          <p:nvPr>
            <p:ph type="pic" sz="quarter" idx="10" hasCustomPrompt="1"/>
          </p:nvPr>
        </p:nvSpPr>
        <p:spPr>
          <a:xfrm>
            <a:off x="6234112" y="1269930"/>
            <a:ext cx="3824287" cy="3824288"/>
          </a:xfrm>
          <a:prstGeom prst="rect">
            <a:avLst/>
          </a:prstGeom>
        </p:spPr>
        <p:txBody>
          <a:bodyPr/>
          <a:lstStyle>
            <a:lvl1pPr>
              <a:defRPr/>
            </a:lvl1pPr>
          </a:lstStyle>
          <a:p>
            <a:r>
              <a:rPr lang="en-US" dirty="0"/>
              <a:t>Color Image</a:t>
            </a:r>
          </a:p>
        </p:txBody>
      </p:sp>
      <p:cxnSp>
        <p:nvCxnSpPr>
          <p:cNvPr id="15" name="Straight Connector 14">
            <a:extLst>
              <a:ext uri="{FF2B5EF4-FFF2-40B4-BE49-F238E27FC236}">
                <a16:creationId xmlns:a16="http://schemas.microsoft.com/office/drawing/2014/main" id="{3E6B5527-664D-F403-C505-027256C77A8E}"/>
              </a:ext>
            </a:extLst>
          </p:cNvPr>
          <p:cNvCxnSpPr/>
          <p:nvPr userDrawn="1"/>
        </p:nvCxnSpPr>
        <p:spPr>
          <a:xfrm>
            <a:off x="754380" y="4315697"/>
            <a:ext cx="895765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174819A9-7982-2BB8-5BD2-C25800AF9550}"/>
              </a:ext>
            </a:extLst>
          </p:cNvPr>
          <p:cNvSpPr>
            <a:spLocks noGrp="1"/>
          </p:cNvSpPr>
          <p:nvPr>
            <p:ph type="body" sz="quarter" idx="12" hasCustomPrompt="1"/>
          </p:nvPr>
        </p:nvSpPr>
        <p:spPr>
          <a:xfrm>
            <a:off x="754380" y="4822825"/>
            <a:ext cx="4905375" cy="677428"/>
          </a:xfrm>
          <a:prstGeom prst="rect">
            <a:avLst/>
          </a:prstGeom>
        </p:spPr>
        <p:txBody>
          <a:bodyPr lIns="0" tIns="0" rIns="0" bIns="0">
            <a:normAutofit/>
          </a:bodyPr>
          <a:lstStyle>
            <a:lvl1pPr marL="0" indent="0">
              <a:buNone/>
              <a:defRPr sz="1800" b="0" i="0">
                <a:latin typeface="Franklin Gothic Medium" panose="020B0603020102020204" pitchFamily="34" charset="0"/>
              </a:defRPr>
            </a:lvl1pPr>
          </a:lstStyle>
          <a:p>
            <a:pPr lvl="0"/>
            <a:r>
              <a:rPr lang="en-US" dirty="0"/>
              <a:t>Presentation prepared for:</a:t>
            </a:r>
          </a:p>
        </p:txBody>
      </p:sp>
      <p:sp>
        <p:nvSpPr>
          <p:cNvPr id="23" name="Text Placeholder 21">
            <a:extLst>
              <a:ext uri="{FF2B5EF4-FFF2-40B4-BE49-F238E27FC236}">
                <a16:creationId xmlns:a16="http://schemas.microsoft.com/office/drawing/2014/main" id="{8ACF4D9C-6002-C472-A17D-44C5C34FF772}"/>
              </a:ext>
            </a:extLst>
          </p:cNvPr>
          <p:cNvSpPr>
            <a:spLocks noGrp="1"/>
          </p:cNvSpPr>
          <p:nvPr>
            <p:ph type="body" sz="quarter" idx="13" hasCustomPrompt="1"/>
          </p:nvPr>
        </p:nvSpPr>
        <p:spPr>
          <a:xfrm>
            <a:off x="754380" y="5958898"/>
            <a:ext cx="4905375" cy="441902"/>
          </a:xfrm>
          <a:prstGeom prst="rect">
            <a:avLst/>
          </a:prstGeom>
        </p:spPr>
        <p:txBody>
          <a:bodyPr lIns="0" tIns="0" rIns="0" bIns="0">
            <a:normAutofit/>
          </a:bodyPr>
          <a:lstStyle>
            <a:lvl1pPr marL="0" indent="0">
              <a:buNone/>
              <a:defRPr sz="1800" b="0" i="0">
                <a:latin typeface="Franklin Gothic Book" panose="020B0503020102020204" pitchFamily="34" charset="0"/>
              </a:defRPr>
            </a:lvl1pPr>
          </a:lstStyle>
          <a:p>
            <a:pPr lvl="0"/>
            <a:r>
              <a:rPr lang="en-US" dirty="0"/>
              <a:t>Date:</a:t>
            </a:r>
          </a:p>
        </p:txBody>
      </p:sp>
      <p:sp>
        <p:nvSpPr>
          <p:cNvPr id="24" name="TextBox 23">
            <a:extLst>
              <a:ext uri="{FF2B5EF4-FFF2-40B4-BE49-F238E27FC236}">
                <a16:creationId xmlns:a16="http://schemas.microsoft.com/office/drawing/2014/main" id="{28E2B087-DE31-F6E1-C419-BCD96F10871D}"/>
              </a:ext>
            </a:extLst>
          </p:cNvPr>
          <p:cNvSpPr txBox="1"/>
          <p:nvPr userDrawn="1"/>
        </p:nvSpPr>
        <p:spPr>
          <a:xfrm>
            <a:off x="754380" y="6959670"/>
            <a:ext cx="3685309" cy="215444"/>
          </a:xfrm>
          <a:prstGeom prst="rect">
            <a:avLst/>
          </a:prstGeom>
          <a:noFill/>
        </p:spPr>
        <p:txBody>
          <a:bodyPr wrap="square" lIns="0" tIns="0" rIns="0" bIns="0" rtlCol="0">
            <a:spAutoFit/>
          </a:bodyPr>
          <a:lstStyle/>
          <a:p>
            <a:r>
              <a:rPr lang="en-US" sz="1400" b="1" i="0" dirty="0" err="1">
                <a:solidFill>
                  <a:schemeClr val="accent2"/>
                </a:solidFill>
                <a:latin typeface="Franklin Gothic Demi" panose="020B0603020102020204" pitchFamily="34" charset="0"/>
              </a:rPr>
              <a:t>masoncompanies.com</a:t>
            </a:r>
            <a:endParaRPr lang="en-US" sz="1400" b="1" i="0" dirty="0">
              <a:solidFill>
                <a:schemeClr val="accent2"/>
              </a:solidFill>
              <a:latin typeface="Franklin Gothic Demi" panose="020B0603020102020204" pitchFamily="34" charset="0"/>
            </a:endParaRPr>
          </a:p>
        </p:txBody>
      </p:sp>
      <p:sp>
        <p:nvSpPr>
          <p:cNvPr id="3" name="TextBox 2">
            <a:extLst>
              <a:ext uri="{FF2B5EF4-FFF2-40B4-BE49-F238E27FC236}">
                <a16:creationId xmlns:a16="http://schemas.microsoft.com/office/drawing/2014/main" id="{A403E3EA-ECC1-F823-D822-0E8AB1CE595D}"/>
              </a:ext>
            </a:extLst>
          </p:cNvPr>
          <p:cNvSpPr txBox="1"/>
          <p:nvPr userDrawn="1"/>
        </p:nvSpPr>
        <p:spPr>
          <a:xfrm>
            <a:off x="6234112" y="6959670"/>
            <a:ext cx="3159699" cy="246221"/>
          </a:xfrm>
          <a:prstGeom prst="rect">
            <a:avLst/>
          </a:prstGeom>
          <a:noFill/>
        </p:spPr>
        <p:txBody>
          <a:bodyPr wrap="square" lIns="0" tIns="0" rIns="0" bIns="0">
            <a:spAutoFit/>
          </a:bodyPr>
          <a:lstStyle/>
          <a:p>
            <a:pPr algn="l"/>
            <a:r>
              <a:rPr lang="en-US" sz="800" dirty="0">
                <a:solidFill>
                  <a:schemeClr val="accent4"/>
                </a:solidFill>
                <a:latin typeface="Franklin Gothic Book"/>
              </a:rPr>
              <a:t>PROPRIETARY AND CONFIDENTIAL.  FOR INFORMATION PURPOSES ONLY.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accent4"/>
                </a:solidFill>
                <a:latin typeface="Franklin Gothic Book"/>
              </a:rPr>
              <a:t>©  2023 MASON INVESTMENT ADVISORY SERVICES, INC. </a:t>
            </a:r>
          </a:p>
        </p:txBody>
      </p:sp>
    </p:spTree>
    <p:extLst>
      <p:ext uri="{BB962C8B-B14F-4D97-AF65-F5344CB8AC3E}">
        <p14:creationId xmlns:p14="http://schemas.microsoft.com/office/powerpoint/2010/main" val="423224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C9790B-A9C6-C308-0194-B6742AFB77C2}"/>
              </a:ext>
            </a:extLst>
          </p:cNvPr>
          <p:cNvSpPr/>
          <p:nvPr userDrawn="1"/>
        </p:nvSpPr>
        <p:spPr>
          <a:xfrm>
            <a:off x="0" y="1828800"/>
            <a:ext cx="10058400" cy="457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78277A9-128C-2B78-446B-BD7C9E8D2696}"/>
              </a:ext>
            </a:extLst>
          </p:cNvPr>
          <p:cNvSpPr txBox="1"/>
          <p:nvPr userDrawn="1"/>
        </p:nvSpPr>
        <p:spPr>
          <a:xfrm>
            <a:off x="754380" y="3953468"/>
            <a:ext cx="4251960" cy="1661993"/>
          </a:xfrm>
          <a:prstGeom prst="rect">
            <a:avLst/>
          </a:prstGeom>
          <a:noFill/>
        </p:spPr>
        <p:txBody>
          <a:bodyPr wrap="square" lIns="0" tIns="0" rIns="0" bIns="0" rtlCol="0">
            <a:spAutoFit/>
          </a:bodyPr>
          <a:lstStyle/>
          <a:p>
            <a:pPr>
              <a:spcAft>
                <a:spcPts val="1800"/>
              </a:spcAft>
            </a:pPr>
            <a:r>
              <a:rPr lang="en-US" sz="1600" b="1" i="0" dirty="0">
                <a:solidFill>
                  <a:schemeClr val="accent2"/>
                </a:solidFill>
                <a:latin typeface="Franklin Gothic Demi Cond" panose="020B0603020102020204" pitchFamily="34" charset="0"/>
                <a:ea typeface="Times" charset="0"/>
                <a:cs typeface="Times" charset="0"/>
              </a:rPr>
              <a:t>Headquarters</a:t>
            </a:r>
          </a:p>
          <a:p>
            <a:r>
              <a:rPr lang="en-US" sz="1200" dirty="0">
                <a:solidFill>
                  <a:schemeClr val="accent4"/>
                </a:solidFill>
                <a:latin typeface="Franklin Gothic Book"/>
                <a:ea typeface="Myriad Pro" charset="0"/>
                <a:cs typeface="Myriad Pro" charset="0"/>
              </a:rPr>
              <a:t>11921 Freedom Drive</a:t>
            </a:r>
          </a:p>
          <a:p>
            <a:r>
              <a:rPr lang="en-US" sz="1200" dirty="0">
                <a:solidFill>
                  <a:schemeClr val="accent4"/>
                </a:solidFill>
                <a:latin typeface="Franklin Gothic Book"/>
                <a:ea typeface="Myriad Pro" charset="0"/>
                <a:cs typeface="Myriad Pro" charset="0"/>
              </a:rPr>
              <a:t>Suite 1000</a:t>
            </a:r>
          </a:p>
          <a:p>
            <a:r>
              <a:rPr lang="en-US" sz="1200" dirty="0">
                <a:solidFill>
                  <a:schemeClr val="accent4"/>
                </a:solidFill>
                <a:latin typeface="Franklin Gothic Book"/>
                <a:ea typeface="Myriad Pro" charset="0"/>
                <a:cs typeface="Myriad Pro" charset="0"/>
              </a:rPr>
              <a:t>Reston, VA 20190</a:t>
            </a:r>
          </a:p>
          <a:p>
            <a:r>
              <a:rPr lang="en-US" sz="1200" dirty="0">
                <a:solidFill>
                  <a:schemeClr val="accent4"/>
                </a:solidFill>
                <a:latin typeface="Franklin Gothic Book"/>
                <a:ea typeface="Myriad Pro" charset="0"/>
                <a:cs typeface="Myriad Pro" charset="0"/>
              </a:rPr>
              <a:t>T: 703.716.6000</a:t>
            </a:r>
          </a:p>
          <a:p>
            <a:r>
              <a:rPr lang="en-US" sz="1200" dirty="0">
                <a:solidFill>
                  <a:schemeClr val="accent4"/>
                </a:solidFill>
                <a:latin typeface="Franklin Gothic Book"/>
                <a:ea typeface="Myriad Pro" charset="0"/>
                <a:cs typeface="Myriad Pro" charset="0"/>
              </a:rPr>
              <a:t>F: 703.716.6020</a:t>
            </a:r>
          </a:p>
          <a:p>
            <a:pPr>
              <a:spcBef>
                <a:spcPts val="600"/>
              </a:spcBef>
            </a:pPr>
            <a:r>
              <a:rPr lang="en-US" sz="1200" b="1" i="0" dirty="0">
                <a:solidFill>
                  <a:schemeClr val="accent2"/>
                </a:solidFill>
                <a:latin typeface="Franklin Gothic Demi" panose="020B0603020102020204" pitchFamily="34" charset="0"/>
                <a:ea typeface="Myriad Pro" charset="0"/>
                <a:cs typeface="Times" panose="02020603050405020304" pitchFamily="18" charset="0"/>
              </a:rPr>
              <a:t>masoncompanies.com</a:t>
            </a:r>
          </a:p>
        </p:txBody>
      </p:sp>
      <p:pic>
        <p:nvPicPr>
          <p:cNvPr id="3" name="Picture 2" descr="Text&#10;&#10;Description automatically generated">
            <a:extLst>
              <a:ext uri="{FF2B5EF4-FFF2-40B4-BE49-F238E27FC236}">
                <a16:creationId xmlns:a16="http://schemas.microsoft.com/office/drawing/2014/main" id="{B25BAFD0-EEB3-C1B4-B0EA-4106A98532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4380" y="489600"/>
            <a:ext cx="2200275" cy="780330"/>
          </a:xfrm>
          <a:prstGeom prst="rect">
            <a:avLst/>
          </a:prstGeom>
        </p:spPr>
      </p:pic>
      <p:cxnSp>
        <p:nvCxnSpPr>
          <p:cNvPr id="5" name="Straight Connector 4">
            <a:extLst>
              <a:ext uri="{FF2B5EF4-FFF2-40B4-BE49-F238E27FC236}">
                <a16:creationId xmlns:a16="http://schemas.microsoft.com/office/drawing/2014/main" id="{13AC8B83-00ED-169D-E70B-4093BD6555DF}"/>
              </a:ext>
            </a:extLst>
          </p:cNvPr>
          <p:cNvCxnSpPr/>
          <p:nvPr userDrawn="1"/>
        </p:nvCxnSpPr>
        <p:spPr>
          <a:xfrm>
            <a:off x="754380" y="4315697"/>
            <a:ext cx="895765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D0E196D-D1D5-42DC-5E4F-B60DAA9EDEFD}"/>
              </a:ext>
            </a:extLst>
          </p:cNvPr>
          <p:cNvSpPr txBox="1"/>
          <p:nvPr userDrawn="1"/>
        </p:nvSpPr>
        <p:spPr>
          <a:xfrm>
            <a:off x="6234112" y="6959670"/>
            <a:ext cx="3159699" cy="246221"/>
          </a:xfrm>
          <a:prstGeom prst="rect">
            <a:avLst/>
          </a:prstGeom>
          <a:noFill/>
        </p:spPr>
        <p:txBody>
          <a:bodyPr wrap="square" lIns="0" tIns="0" rIns="0" bIns="0">
            <a:spAutoFit/>
          </a:bodyPr>
          <a:lstStyle/>
          <a:p>
            <a:pPr algn="l"/>
            <a:r>
              <a:rPr lang="en-US" sz="800" dirty="0">
                <a:solidFill>
                  <a:schemeClr val="accent4"/>
                </a:solidFill>
                <a:latin typeface="Franklin Gothic Book"/>
              </a:rPr>
              <a:t>PROPRIETARY AND CONFIDENTIAL.  FOR INFORMATION PURPOSES ONLY.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accent4"/>
                </a:solidFill>
                <a:latin typeface="Franklin Gothic Book"/>
              </a:rPr>
              <a:t>©  2023 MASON INVESTMENT ADVISORY SERVICES, INC. </a:t>
            </a:r>
          </a:p>
        </p:txBody>
      </p:sp>
      <p:sp>
        <p:nvSpPr>
          <p:cNvPr id="7" name="Picture Placeholder 16">
            <a:extLst>
              <a:ext uri="{FF2B5EF4-FFF2-40B4-BE49-F238E27FC236}">
                <a16:creationId xmlns:a16="http://schemas.microsoft.com/office/drawing/2014/main" id="{BA7708DB-2717-1F88-219E-C3F31D6EAE5D}"/>
              </a:ext>
            </a:extLst>
          </p:cNvPr>
          <p:cNvSpPr>
            <a:spLocks noGrp="1"/>
          </p:cNvSpPr>
          <p:nvPr>
            <p:ph type="pic" sz="quarter" idx="10" hasCustomPrompt="1"/>
          </p:nvPr>
        </p:nvSpPr>
        <p:spPr>
          <a:xfrm>
            <a:off x="6234112" y="1269930"/>
            <a:ext cx="3824287" cy="3824288"/>
          </a:xfrm>
          <a:prstGeom prst="rect">
            <a:avLst/>
          </a:prstGeom>
        </p:spPr>
        <p:txBody>
          <a:bodyPr/>
          <a:lstStyle>
            <a:lvl1pPr>
              <a:defRPr/>
            </a:lvl1pPr>
          </a:lstStyle>
          <a:p>
            <a:r>
              <a:rPr lang="en-US" dirty="0"/>
              <a:t>Color Image</a:t>
            </a:r>
          </a:p>
        </p:txBody>
      </p:sp>
    </p:spTree>
    <p:extLst>
      <p:ext uri="{BB962C8B-B14F-4D97-AF65-F5344CB8AC3E}">
        <p14:creationId xmlns:p14="http://schemas.microsoft.com/office/powerpoint/2010/main" val="15222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Agenda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858434-22B4-928C-E535-A049AB172CC7}"/>
              </a:ext>
            </a:extLst>
          </p:cNvPr>
          <p:cNvSpPr/>
          <p:nvPr userDrawn="1"/>
        </p:nvSpPr>
        <p:spPr>
          <a:xfrm>
            <a:off x="0" y="1"/>
            <a:ext cx="10058400"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2BBA38D-F422-6B24-65C1-9BA62AF83316}"/>
              </a:ext>
            </a:extLst>
          </p:cNvPr>
          <p:cNvSpPr>
            <a:spLocks noGrp="1"/>
          </p:cNvSpPr>
          <p:nvPr>
            <p:ph type="ctrTitle" hasCustomPrompt="1"/>
          </p:nvPr>
        </p:nvSpPr>
        <p:spPr>
          <a:xfrm>
            <a:off x="754380" y="152400"/>
            <a:ext cx="8389620" cy="1052945"/>
          </a:xfrm>
          <a:prstGeom prst="rect">
            <a:avLst/>
          </a:prstGeom>
        </p:spPr>
        <p:txBody>
          <a:bodyPr lIns="0" tIns="0" rIns="0" bIns="0" anchor="ctr">
            <a:normAutofit/>
          </a:bodyPr>
          <a:lstStyle>
            <a:lvl1pPr algn="l">
              <a:defRPr sz="3600" b="1" i="0">
                <a:solidFill>
                  <a:schemeClr val="accent2"/>
                </a:solidFill>
                <a:latin typeface="Franklin Gothic Demi Cond" panose="020B0603020102020204" pitchFamily="34" charset="0"/>
              </a:defRPr>
            </a:lvl1pPr>
          </a:lstStyle>
          <a:p>
            <a:r>
              <a:rPr lang="en-US" dirty="0"/>
              <a:t>Click to edit Title</a:t>
            </a:r>
          </a:p>
        </p:txBody>
      </p:sp>
      <p:sp>
        <p:nvSpPr>
          <p:cNvPr id="12" name="Text Placeholder 11">
            <a:extLst>
              <a:ext uri="{FF2B5EF4-FFF2-40B4-BE49-F238E27FC236}">
                <a16:creationId xmlns:a16="http://schemas.microsoft.com/office/drawing/2014/main" id="{DECCB70B-55AD-F1D6-0295-147B9301D50A}"/>
              </a:ext>
            </a:extLst>
          </p:cNvPr>
          <p:cNvSpPr>
            <a:spLocks noGrp="1"/>
          </p:cNvSpPr>
          <p:nvPr>
            <p:ph type="body" sz="quarter" idx="10" hasCustomPrompt="1"/>
          </p:nvPr>
        </p:nvSpPr>
        <p:spPr>
          <a:xfrm>
            <a:off x="754380" y="1607125"/>
            <a:ext cx="8847137" cy="4779819"/>
          </a:xfrm>
          <a:prstGeom prst="rect">
            <a:avLst/>
          </a:prstGeom>
        </p:spPr>
        <p:txBody>
          <a:bodyPr lIns="0" tIns="0" rIns="0" bIns="0"/>
          <a:lstStyle>
            <a:lvl1pPr marL="285750" indent="-285750">
              <a:buFont typeface="Arial" panose="020B0604020202020204" pitchFamily="34" charset="0"/>
              <a:buChar char="•"/>
              <a:defRPr sz="1800" b="0" i="0">
                <a:solidFill>
                  <a:schemeClr val="accent4"/>
                </a:solidFill>
                <a:latin typeface="Franklin Gothic Medium" panose="020B0603020102020204" pitchFamily="34" charset="0"/>
              </a:defRPr>
            </a:lvl1pPr>
          </a:lstStyle>
          <a:p>
            <a:pPr lvl="0"/>
            <a:r>
              <a:rPr lang="en-US" dirty="0"/>
              <a:t>Click to edit Agenda List</a:t>
            </a:r>
          </a:p>
        </p:txBody>
      </p:sp>
    </p:spTree>
    <p:extLst>
      <p:ext uri="{BB962C8B-B14F-4D97-AF65-F5344CB8AC3E}">
        <p14:creationId xmlns:p14="http://schemas.microsoft.com/office/powerpoint/2010/main" val="184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ED907D-A606-ACC8-10AD-7BEF45587AB3}"/>
              </a:ext>
            </a:extLst>
          </p:cNvPr>
          <p:cNvSpPr/>
          <p:nvPr userDrawn="1"/>
        </p:nvSpPr>
        <p:spPr>
          <a:xfrm>
            <a:off x="0" y="1828800"/>
            <a:ext cx="10058400" cy="30202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6ECE88E-AF60-9B66-615F-AC7C2F9DA4BC}"/>
              </a:ext>
            </a:extLst>
          </p:cNvPr>
          <p:cNvSpPr>
            <a:spLocks noGrp="1"/>
          </p:cNvSpPr>
          <p:nvPr>
            <p:ph type="ctrTitle" hasCustomPrompt="1"/>
          </p:nvPr>
        </p:nvSpPr>
        <p:spPr>
          <a:xfrm>
            <a:off x="754379" y="1981200"/>
            <a:ext cx="5909657" cy="1996758"/>
          </a:xfrm>
          <a:prstGeom prst="rect">
            <a:avLst/>
          </a:prstGeom>
        </p:spPr>
        <p:txBody>
          <a:bodyPr lIns="0" tIns="0" rIns="0" bIns="0" anchor="b">
            <a:normAutofit/>
          </a:bodyPr>
          <a:lstStyle>
            <a:lvl1pPr algn="l">
              <a:defRPr sz="3600" b="1" i="0">
                <a:solidFill>
                  <a:schemeClr val="accent2"/>
                </a:solidFill>
                <a:latin typeface="Franklin Gothic Demi Cond" panose="020B0603020102020204" pitchFamily="34" charset="0"/>
              </a:defRPr>
            </a:lvl1pPr>
          </a:lstStyle>
          <a:p>
            <a:r>
              <a:rPr lang="en-US" dirty="0"/>
              <a:t>Click to edit Section title</a:t>
            </a:r>
          </a:p>
        </p:txBody>
      </p:sp>
      <p:sp>
        <p:nvSpPr>
          <p:cNvPr id="9" name="Picture Placeholder 16">
            <a:extLst>
              <a:ext uri="{FF2B5EF4-FFF2-40B4-BE49-F238E27FC236}">
                <a16:creationId xmlns:a16="http://schemas.microsoft.com/office/drawing/2014/main" id="{BC06BAFE-2032-CC34-0724-0F56EC2AF92B}"/>
              </a:ext>
            </a:extLst>
          </p:cNvPr>
          <p:cNvSpPr>
            <a:spLocks noGrp="1"/>
          </p:cNvSpPr>
          <p:nvPr>
            <p:ph type="pic" sz="quarter" idx="10" hasCustomPrompt="1"/>
          </p:nvPr>
        </p:nvSpPr>
        <p:spPr>
          <a:xfrm>
            <a:off x="7038115" y="1828800"/>
            <a:ext cx="3020284" cy="3020285"/>
          </a:xfrm>
          <a:prstGeom prst="rect">
            <a:avLst/>
          </a:prstGeom>
        </p:spPr>
        <p:txBody>
          <a:bodyPr/>
          <a:lstStyle>
            <a:lvl1pPr>
              <a:defRPr/>
            </a:lvl1pPr>
          </a:lstStyle>
          <a:p>
            <a:r>
              <a:rPr lang="en-US" dirty="0"/>
              <a:t>Color Image</a:t>
            </a:r>
          </a:p>
        </p:txBody>
      </p:sp>
      <p:cxnSp>
        <p:nvCxnSpPr>
          <p:cNvPr id="10" name="Straight Connector 9">
            <a:extLst>
              <a:ext uri="{FF2B5EF4-FFF2-40B4-BE49-F238E27FC236}">
                <a16:creationId xmlns:a16="http://schemas.microsoft.com/office/drawing/2014/main" id="{CF4358C4-D765-5581-3870-7AD797E74081}"/>
              </a:ext>
            </a:extLst>
          </p:cNvPr>
          <p:cNvCxnSpPr/>
          <p:nvPr userDrawn="1"/>
        </p:nvCxnSpPr>
        <p:spPr>
          <a:xfrm>
            <a:off x="754380" y="4315697"/>
            <a:ext cx="895765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500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858434-22B4-928C-E535-A049AB172CC7}"/>
              </a:ext>
            </a:extLst>
          </p:cNvPr>
          <p:cNvSpPr/>
          <p:nvPr userDrawn="1"/>
        </p:nvSpPr>
        <p:spPr>
          <a:xfrm>
            <a:off x="0" y="1"/>
            <a:ext cx="10058400"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12BBA38D-F422-6B24-65C1-9BA62AF83316}"/>
              </a:ext>
            </a:extLst>
          </p:cNvPr>
          <p:cNvSpPr>
            <a:spLocks noGrp="1"/>
          </p:cNvSpPr>
          <p:nvPr>
            <p:ph type="ctrTitle" hasCustomPrompt="1"/>
          </p:nvPr>
        </p:nvSpPr>
        <p:spPr>
          <a:xfrm>
            <a:off x="754380" y="152400"/>
            <a:ext cx="8389620" cy="1052945"/>
          </a:xfrm>
          <a:prstGeom prst="rect">
            <a:avLst/>
          </a:prstGeom>
        </p:spPr>
        <p:txBody>
          <a:bodyPr lIns="0" tIns="0" rIns="0" bIns="0" anchor="ctr">
            <a:normAutofit/>
          </a:bodyPr>
          <a:lstStyle>
            <a:lvl1pPr algn="l">
              <a:defRPr sz="3600" b="1" i="0">
                <a:solidFill>
                  <a:schemeClr val="accent2"/>
                </a:solidFill>
                <a:latin typeface="Franklin Gothic Demi Cond" panose="020B0603020102020204" pitchFamily="34" charset="0"/>
              </a:defRPr>
            </a:lvl1pPr>
          </a:lstStyle>
          <a:p>
            <a:r>
              <a:rPr lang="en-US" dirty="0"/>
              <a:t>Click to edit Title</a:t>
            </a:r>
          </a:p>
        </p:txBody>
      </p:sp>
      <p:sp>
        <p:nvSpPr>
          <p:cNvPr id="12" name="Text Placeholder 11">
            <a:extLst>
              <a:ext uri="{FF2B5EF4-FFF2-40B4-BE49-F238E27FC236}">
                <a16:creationId xmlns:a16="http://schemas.microsoft.com/office/drawing/2014/main" id="{DECCB70B-55AD-F1D6-0295-147B9301D50A}"/>
              </a:ext>
            </a:extLst>
          </p:cNvPr>
          <p:cNvSpPr>
            <a:spLocks noGrp="1"/>
          </p:cNvSpPr>
          <p:nvPr>
            <p:ph type="body" sz="quarter" idx="10" hasCustomPrompt="1"/>
          </p:nvPr>
        </p:nvSpPr>
        <p:spPr>
          <a:xfrm>
            <a:off x="754380" y="1607126"/>
            <a:ext cx="8847137" cy="416646"/>
          </a:xfrm>
          <a:prstGeom prst="rect">
            <a:avLst/>
          </a:prstGeom>
        </p:spPr>
        <p:txBody>
          <a:bodyPr lIns="0" tIns="0" rIns="0" bIns="0"/>
          <a:lstStyle>
            <a:lvl1pPr marL="0" indent="0">
              <a:buNone/>
              <a:defRPr sz="1800" b="1" i="0">
                <a:solidFill>
                  <a:schemeClr val="accent2"/>
                </a:solidFill>
                <a:latin typeface="Franklin Gothic Demi" panose="020B0603020102020204" pitchFamily="34" charset="0"/>
              </a:defRPr>
            </a:lvl1pPr>
          </a:lstStyle>
          <a:p>
            <a:pPr lvl="0"/>
            <a:r>
              <a:rPr lang="en-US" dirty="0"/>
              <a:t>Click to edit Page Sub Header</a:t>
            </a:r>
          </a:p>
        </p:txBody>
      </p:sp>
      <p:sp>
        <p:nvSpPr>
          <p:cNvPr id="14" name="Text Placeholder 13">
            <a:extLst>
              <a:ext uri="{FF2B5EF4-FFF2-40B4-BE49-F238E27FC236}">
                <a16:creationId xmlns:a16="http://schemas.microsoft.com/office/drawing/2014/main" id="{6E9B48CD-5815-3CC0-1ECF-70F4980B9CDF}"/>
              </a:ext>
            </a:extLst>
          </p:cNvPr>
          <p:cNvSpPr>
            <a:spLocks noGrp="1"/>
          </p:cNvSpPr>
          <p:nvPr>
            <p:ph type="body" sz="quarter" idx="11" hasCustomPrompt="1"/>
          </p:nvPr>
        </p:nvSpPr>
        <p:spPr>
          <a:xfrm>
            <a:off x="754063" y="2024063"/>
            <a:ext cx="8847137" cy="193899"/>
          </a:xfrm>
          <a:prstGeom prst="rect">
            <a:avLst/>
          </a:prstGeom>
        </p:spPr>
        <p:txBody>
          <a:bodyPr lIns="0" tIns="0" rIns="0" bIns="0">
            <a:spAutoFit/>
          </a:bodyPr>
          <a:lstStyle>
            <a:lvl1pPr marL="0" indent="0">
              <a:buNone/>
              <a:defRPr sz="1400" b="0" i="0">
                <a:latin typeface="Franklin Gothic Book" panose="020B0503020102020204" pitchFamily="34" charset="0"/>
              </a:defRPr>
            </a:lvl1pPr>
          </a:lstStyle>
          <a:p>
            <a:pPr lvl="0"/>
            <a:r>
              <a:rPr lang="en-US" dirty="0"/>
              <a:t>Click to edit Page Copy</a:t>
            </a:r>
          </a:p>
        </p:txBody>
      </p:sp>
    </p:spTree>
    <p:extLst>
      <p:ext uri="{BB962C8B-B14F-4D97-AF65-F5344CB8AC3E}">
        <p14:creationId xmlns:p14="http://schemas.microsoft.com/office/powerpoint/2010/main" val="321548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F98F90-B75F-9941-8448-285CD67F820D}"/>
              </a:ext>
            </a:extLst>
          </p:cNvPr>
          <p:cNvSpPr/>
          <p:nvPr userDrawn="1"/>
        </p:nvSpPr>
        <p:spPr>
          <a:xfrm>
            <a:off x="0" y="1"/>
            <a:ext cx="10058400" cy="137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D5927553-E8AA-F064-883E-C70F13B990CC}"/>
              </a:ext>
            </a:extLst>
          </p:cNvPr>
          <p:cNvSpPr>
            <a:spLocks noGrp="1"/>
          </p:cNvSpPr>
          <p:nvPr>
            <p:ph type="ctrTitle" hasCustomPrompt="1"/>
          </p:nvPr>
        </p:nvSpPr>
        <p:spPr>
          <a:xfrm>
            <a:off x="754380" y="152400"/>
            <a:ext cx="8389620" cy="1052945"/>
          </a:xfrm>
          <a:prstGeom prst="rect">
            <a:avLst/>
          </a:prstGeom>
        </p:spPr>
        <p:txBody>
          <a:bodyPr lIns="0" tIns="0" rIns="0" bIns="0" anchor="ctr">
            <a:normAutofit/>
          </a:bodyPr>
          <a:lstStyle>
            <a:lvl1pPr algn="l">
              <a:defRPr sz="3600" b="1" i="0">
                <a:solidFill>
                  <a:schemeClr val="accent2"/>
                </a:solidFill>
                <a:latin typeface="Franklin Gothic Demi Cond" panose="020B0603020102020204" pitchFamily="34" charset="0"/>
              </a:defRPr>
            </a:lvl1pPr>
          </a:lstStyle>
          <a:p>
            <a:r>
              <a:rPr lang="en-US" dirty="0"/>
              <a:t>Click to edit Title</a:t>
            </a:r>
          </a:p>
        </p:txBody>
      </p:sp>
    </p:spTree>
    <p:extLst>
      <p:ext uri="{BB962C8B-B14F-4D97-AF65-F5344CB8AC3E}">
        <p14:creationId xmlns:p14="http://schemas.microsoft.com/office/powerpoint/2010/main" val="187728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2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6" name="Text Placeholder 15"/>
          <p:cNvSpPr>
            <a:spLocks noGrp="1"/>
          </p:cNvSpPr>
          <p:nvPr>
            <p:ph type="body" sz="quarter" idx="11"/>
          </p:nvPr>
        </p:nvSpPr>
        <p:spPr>
          <a:xfrm>
            <a:off x="630936" y="1435608"/>
            <a:ext cx="9436608" cy="5495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EB6C6787-CA18-4FAF-8233-09F243A3CB2B}"/>
              </a:ext>
            </a:extLst>
          </p:cNvPr>
          <p:cNvSpPr txBox="1"/>
          <p:nvPr userDrawn="1"/>
        </p:nvSpPr>
        <p:spPr>
          <a:xfrm>
            <a:off x="2846600" y="7243842"/>
            <a:ext cx="4389120" cy="530352"/>
          </a:xfrm>
          <a:prstGeom prst="rect">
            <a:avLst/>
          </a:prstGeom>
          <a:noFill/>
        </p:spPr>
        <p:txBody>
          <a:bodyPr wrap="square" lIns="0" tIns="0" rIns="0" bIns="0" rtlCol="0" anchor="ctr" anchorCtr="1">
            <a:noAutofit/>
          </a:bodyPr>
          <a:lstStyle/>
          <a:p>
            <a:pPr algn="l"/>
            <a:r>
              <a:rPr lang="en-US" sz="1100" dirty="0">
                <a:solidFill>
                  <a:srgbClr val="595959"/>
                </a:solidFill>
                <a:latin typeface="Franklin Gothic Book"/>
              </a:rPr>
              <a:t>PROPRIETARY AND CONFIDENTIAL.  FOR INFORMATION PURPOSES ONLY.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100" dirty="0">
                <a:solidFill>
                  <a:srgbClr val="595959"/>
                </a:solidFill>
                <a:latin typeface="Franklin Gothic Book"/>
              </a:rPr>
              <a:t>©  2022 MASON INVESTMENT ADVISORY SERVICES, INC. </a:t>
            </a:r>
          </a:p>
        </p:txBody>
      </p:sp>
      <p:pic>
        <p:nvPicPr>
          <p:cNvPr id="17" name="Picture 16">
            <a:extLst>
              <a:ext uri="{FF2B5EF4-FFF2-40B4-BE49-F238E27FC236}">
                <a16:creationId xmlns:a16="http://schemas.microsoft.com/office/drawing/2014/main" id="{4B315B2E-7299-4AA5-8F6C-31B39F8220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242048"/>
            <a:ext cx="2263162" cy="530352"/>
          </a:xfrm>
          <a:prstGeom prst="rect">
            <a:avLst/>
          </a:prstGeom>
        </p:spPr>
      </p:pic>
      <p:cxnSp>
        <p:nvCxnSpPr>
          <p:cNvPr id="18" name="Straight Connector 17">
            <a:extLst>
              <a:ext uri="{FF2B5EF4-FFF2-40B4-BE49-F238E27FC236}">
                <a16:creationId xmlns:a16="http://schemas.microsoft.com/office/drawing/2014/main" id="{FDA6DA8F-D0C7-44DA-8099-0C39B04E2E05}"/>
              </a:ext>
            </a:extLst>
          </p:cNvPr>
          <p:cNvCxnSpPr/>
          <p:nvPr userDrawn="1"/>
        </p:nvCxnSpPr>
        <p:spPr>
          <a:xfrm flipV="1">
            <a:off x="0" y="7242048"/>
            <a:ext cx="10058400" cy="0"/>
          </a:xfrm>
          <a:prstGeom prst="line">
            <a:avLst/>
          </a:prstGeom>
          <a:ln w="6350">
            <a:solidFill>
              <a:srgbClr val="007066"/>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2FF9593-A4C2-45FB-A0CD-369928B131EE}"/>
              </a:ext>
            </a:extLst>
          </p:cNvPr>
          <p:cNvSpPr txBox="1"/>
          <p:nvPr userDrawn="1"/>
        </p:nvSpPr>
        <p:spPr>
          <a:xfrm>
            <a:off x="9457944" y="7249867"/>
            <a:ext cx="609600" cy="521208"/>
          </a:xfrm>
          <a:prstGeom prst="rect">
            <a:avLst/>
          </a:prstGeom>
          <a:noFill/>
        </p:spPr>
        <p:txBody>
          <a:bodyPr wrap="square" lIns="0" tIns="0" rIns="0" bIns="0" rtlCol="0" anchor="ctr">
            <a:noAutofit/>
          </a:bodyPr>
          <a:lstStyle/>
          <a:p>
            <a:pPr algn="ctr"/>
            <a:fld id="{5AA971CF-C0CE-4E00-B58E-85E571AD3955}" type="slidenum">
              <a:rPr lang="en-US" sz="1600" smtClean="0">
                <a:solidFill>
                  <a:srgbClr val="595959"/>
                </a:solidFill>
                <a:latin typeface="+mj-lt"/>
              </a:rPr>
              <a:t>‹#›</a:t>
            </a:fld>
            <a:endParaRPr lang="en-US" sz="1600" dirty="0">
              <a:solidFill>
                <a:srgbClr val="595959"/>
              </a:solidFill>
              <a:latin typeface="+mj-lt"/>
            </a:endParaRPr>
          </a:p>
        </p:txBody>
      </p:sp>
    </p:spTree>
    <p:extLst>
      <p:ext uri="{BB962C8B-B14F-4D97-AF65-F5344CB8AC3E}">
        <p14:creationId xmlns:p14="http://schemas.microsoft.com/office/powerpoint/2010/main" val="177080807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317040"/>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4" r:id="rId3"/>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1A1ABB-60A1-5787-D931-55042F8BC3ED}"/>
              </a:ext>
            </a:extLst>
          </p:cNvPr>
          <p:cNvSpPr/>
          <p:nvPr userDrawn="1"/>
        </p:nvSpPr>
        <p:spPr>
          <a:xfrm>
            <a:off x="0" y="7315200"/>
            <a:ext cx="100584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4B3778-55AA-B9E3-D07E-8A71F5D11FE2}"/>
              </a:ext>
            </a:extLst>
          </p:cNvPr>
          <p:cNvSpPr txBox="1"/>
          <p:nvPr userDrawn="1"/>
        </p:nvSpPr>
        <p:spPr>
          <a:xfrm>
            <a:off x="5571208" y="7315200"/>
            <a:ext cx="3685309" cy="457200"/>
          </a:xfrm>
          <a:prstGeom prst="rect">
            <a:avLst/>
          </a:prstGeom>
          <a:noFill/>
        </p:spPr>
        <p:txBody>
          <a:bodyPr wrap="square" lIns="0" tIns="0" rIns="0" bIns="0" rtlCol="0" anchor="ctr">
            <a:noAutofit/>
          </a:bodyPr>
          <a:lstStyle/>
          <a:p>
            <a:pPr algn="ctr"/>
            <a:r>
              <a:rPr lang="en-US" sz="1000" b="1" i="0" dirty="0">
                <a:solidFill>
                  <a:schemeClr val="bg1"/>
                </a:solidFill>
                <a:latin typeface="Franklin Gothic Demi" panose="020B0603020102020204" pitchFamily="34" charset="0"/>
              </a:rPr>
              <a:t>masoncompanies.com</a:t>
            </a:r>
          </a:p>
        </p:txBody>
      </p:sp>
      <p:pic>
        <p:nvPicPr>
          <p:cNvPr id="9" name="Picture 8">
            <a:extLst>
              <a:ext uri="{FF2B5EF4-FFF2-40B4-BE49-F238E27FC236}">
                <a16:creationId xmlns:a16="http://schemas.microsoft.com/office/drawing/2014/main" id="{DB17E1DA-047A-EA29-9B43-2B444074BF6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1866" y="7369441"/>
            <a:ext cx="1019009" cy="361393"/>
          </a:xfrm>
          <a:prstGeom prst="rect">
            <a:avLst/>
          </a:prstGeom>
        </p:spPr>
      </p:pic>
      <p:sp>
        <p:nvSpPr>
          <p:cNvPr id="11" name="TextBox 10">
            <a:extLst>
              <a:ext uri="{FF2B5EF4-FFF2-40B4-BE49-F238E27FC236}">
                <a16:creationId xmlns:a16="http://schemas.microsoft.com/office/drawing/2014/main" id="{9C29AF7C-BFAA-C909-423C-AE4F56260D8A}"/>
              </a:ext>
            </a:extLst>
          </p:cNvPr>
          <p:cNvSpPr txBox="1"/>
          <p:nvPr userDrawn="1"/>
        </p:nvSpPr>
        <p:spPr>
          <a:xfrm>
            <a:off x="7578434" y="7315200"/>
            <a:ext cx="2036618" cy="457200"/>
          </a:xfrm>
          <a:prstGeom prst="rect">
            <a:avLst/>
          </a:prstGeom>
          <a:noFill/>
        </p:spPr>
        <p:txBody>
          <a:bodyPr wrap="square" lIns="0" tIns="0" rIns="0" bIns="0" rtlCol="0" anchor="ctr">
            <a:noAutofit/>
          </a:bodyPr>
          <a:lstStyle/>
          <a:p>
            <a:pPr algn="r"/>
            <a:fld id="{BA5EF99F-A2B3-AB49-B1EE-4B8E2CFCEECE}" type="slidenum">
              <a:rPr lang="en-US" sz="1000" b="0" i="0" smtClean="0">
                <a:solidFill>
                  <a:schemeClr val="bg1"/>
                </a:solidFill>
                <a:latin typeface="Franklin Gothic Book" panose="020B0503020102020204" pitchFamily="34" charset="0"/>
              </a:rPr>
              <a:pPr algn="r"/>
              <a:t>‹#›</a:t>
            </a:fld>
            <a:endParaRPr lang="en-US" sz="1000" b="0" i="0" dirty="0">
              <a:solidFill>
                <a:schemeClr val="bg1"/>
              </a:solidFill>
              <a:latin typeface="Franklin Gothic Book" panose="020B0503020102020204" pitchFamily="34" charset="0"/>
            </a:endParaRPr>
          </a:p>
        </p:txBody>
      </p:sp>
      <p:sp>
        <p:nvSpPr>
          <p:cNvPr id="2" name="TextBox 1">
            <a:extLst>
              <a:ext uri="{FF2B5EF4-FFF2-40B4-BE49-F238E27FC236}">
                <a16:creationId xmlns:a16="http://schemas.microsoft.com/office/drawing/2014/main" id="{BC0F9E9E-D2DA-3FFF-39B9-6E3DF7693C8B}"/>
              </a:ext>
            </a:extLst>
          </p:cNvPr>
          <p:cNvSpPr txBox="1"/>
          <p:nvPr userDrawn="1"/>
        </p:nvSpPr>
        <p:spPr>
          <a:xfrm>
            <a:off x="2439150" y="7422995"/>
            <a:ext cx="3235730" cy="246221"/>
          </a:xfrm>
          <a:prstGeom prst="rect">
            <a:avLst/>
          </a:prstGeom>
          <a:noFill/>
        </p:spPr>
        <p:txBody>
          <a:bodyPr wrap="square" lIns="0" tIns="0" rIns="0" bIns="0">
            <a:spAutoFit/>
          </a:bodyPr>
          <a:lstStyle/>
          <a:p>
            <a:pPr algn="l"/>
            <a:r>
              <a:rPr lang="en-US" sz="800" dirty="0">
                <a:solidFill>
                  <a:schemeClr val="bg1"/>
                </a:solidFill>
                <a:latin typeface="Franklin Gothic Book"/>
              </a:rPr>
              <a:t>PROPRIETARY AND CONFIDENTIAL.  FOR INFORMATION PURPOSES ONLY.</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dirty="0">
                <a:solidFill>
                  <a:schemeClr val="bg1"/>
                </a:solidFill>
                <a:latin typeface="Franklin Gothic Book"/>
              </a:rPr>
              <a:t>©  2023 MASON INVESTMENT ADVISORY SERVICES, INC. </a:t>
            </a:r>
          </a:p>
        </p:txBody>
      </p:sp>
    </p:spTree>
    <p:extLst>
      <p:ext uri="{BB962C8B-B14F-4D97-AF65-F5344CB8AC3E}">
        <p14:creationId xmlns:p14="http://schemas.microsoft.com/office/powerpoint/2010/main" val="4225619192"/>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687" r:id="rId3"/>
    <p:sldLayoutId id="2147483691" r:id="rId4"/>
    <p:sldLayoutId id="2147483692" r:id="rId5"/>
    <p:sldLayoutId id="2147483696" r:id="rId6"/>
    <p:sldLayoutId id="214748369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wthorpe@masoncompanies.com"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A5B196-C03B-88E6-F0F0-1F38FF78E5E1}"/>
              </a:ext>
            </a:extLst>
          </p:cNvPr>
          <p:cNvSpPr>
            <a:spLocks noGrp="1"/>
          </p:cNvSpPr>
          <p:nvPr>
            <p:ph type="ctrTitle"/>
          </p:nvPr>
        </p:nvSpPr>
        <p:spPr>
          <a:xfrm>
            <a:off x="754378" y="1981200"/>
            <a:ext cx="5316483" cy="1996758"/>
          </a:xfrm>
        </p:spPr>
        <p:txBody>
          <a:bodyPr>
            <a:normAutofit/>
          </a:bodyPr>
          <a:lstStyle/>
          <a:p>
            <a:r>
              <a:rPr lang="en-US" sz="4000" dirty="0"/>
              <a:t>Data and Performance  Aggregation</a:t>
            </a:r>
          </a:p>
        </p:txBody>
      </p:sp>
      <p:pic>
        <p:nvPicPr>
          <p:cNvPr id="12" name="Picture Placeholder 11" descr="A group of people talking&#10;&#10;Description automatically generated with medium confidence">
            <a:extLst>
              <a:ext uri="{FF2B5EF4-FFF2-40B4-BE49-F238E27FC236}">
                <a16:creationId xmlns:a16="http://schemas.microsoft.com/office/drawing/2014/main" id="{C06479D1-18A1-95F6-B08B-48033F67E6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612" r="16612"/>
          <a:stretch>
            <a:fillRect/>
          </a:stretch>
        </p:blipFill>
        <p:spPr/>
      </p:pic>
      <p:sp>
        <p:nvSpPr>
          <p:cNvPr id="7" name="Text Placeholder 6">
            <a:extLst>
              <a:ext uri="{FF2B5EF4-FFF2-40B4-BE49-F238E27FC236}">
                <a16:creationId xmlns:a16="http://schemas.microsoft.com/office/drawing/2014/main" id="{5E5FE93C-282C-F2CE-A052-59C8E9164832}"/>
              </a:ext>
            </a:extLst>
          </p:cNvPr>
          <p:cNvSpPr>
            <a:spLocks noGrp="1"/>
          </p:cNvSpPr>
          <p:nvPr>
            <p:ph type="body" sz="quarter" idx="12"/>
          </p:nvPr>
        </p:nvSpPr>
        <p:spPr/>
        <p:txBody>
          <a:bodyPr>
            <a:normAutofit/>
          </a:bodyPr>
          <a:lstStyle/>
          <a:p>
            <a:r>
              <a:rPr lang="en-US" sz="2800" dirty="0"/>
              <a:t>October 11, 2023</a:t>
            </a:r>
          </a:p>
        </p:txBody>
      </p:sp>
      <p:pic>
        <p:nvPicPr>
          <p:cNvPr id="3" name="Picture 2">
            <a:extLst>
              <a:ext uri="{FF2B5EF4-FFF2-40B4-BE49-F238E27FC236}">
                <a16:creationId xmlns:a16="http://schemas.microsoft.com/office/drawing/2014/main" id="{FE9F8592-C919-FEDA-6094-71E3300797FA}"/>
              </a:ext>
            </a:extLst>
          </p:cNvPr>
          <p:cNvPicPr>
            <a:picLocks noChangeAspect="1"/>
          </p:cNvPicPr>
          <p:nvPr/>
        </p:nvPicPr>
        <p:blipFill>
          <a:blip r:embed="rId3"/>
          <a:stretch>
            <a:fillRect/>
          </a:stretch>
        </p:blipFill>
        <p:spPr>
          <a:xfrm>
            <a:off x="6610140" y="4991100"/>
            <a:ext cx="2762459" cy="2617385"/>
          </a:xfrm>
          <a:prstGeom prst="rect">
            <a:avLst/>
          </a:prstGeom>
        </p:spPr>
      </p:pic>
    </p:spTree>
    <p:extLst>
      <p:ext uri="{BB962C8B-B14F-4D97-AF65-F5344CB8AC3E}">
        <p14:creationId xmlns:p14="http://schemas.microsoft.com/office/powerpoint/2010/main" val="394018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DF6CF64-0667-BEA7-38BA-4AD58194B6CF}"/>
              </a:ext>
            </a:extLst>
          </p:cNvPr>
          <p:cNvSpPr txBox="1"/>
          <p:nvPr/>
        </p:nvSpPr>
        <p:spPr>
          <a:xfrm>
            <a:off x="705041" y="5803207"/>
            <a:ext cx="8228892" cy="1039724"/>
          </a:xfrm>
          <a:prstGeom prst="rect">
            <a:avLst/>
          </a:prstGeom>
          <a:solidFill>
            <a:schemeClr val="tx1"/>
          </a:solidFill>
          <a:ln>
            <a:solidFill>
              <a:schemeClr val="bg1"/>
            </a:solidFill>
          </a:ln>
        </p:spPr>
        <p:txBody>
          <a:bodyPr wrap="square" lIns="274320" tIns="274320" rIns="2743200" bIns="27432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DFFFF"/>
                </a:solidFill>
                <a:effectLst/>
                <a:uLnTx/>
                <a:uFillTx/>
                <a:latin typeface="Franklin Gothic Demi" panose="020B0603020102020204" pitchFamily="34" charset="0"/>
                <a:ea typeface="+mn-ea"/>
                <a:cs typeface="+mn-cs"/>
              </a:rPr>
              <a:t>Top Funds by Asset Class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We use a mix of active and passive managers and may have more than one fund per asset class for added diversification</a:t>
            </a:r>
          </a:p>
        </p:txBody>
      </p:sp>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Implementation</a:t>
            </a:r>
            <a:r>
              <a:rPr lang="en-US" dirty="0"/>
              <a:t> </a:t>
            </a:r>
            <a:br>
              <a:rPr lang="en-US" dirty="0"/>
            </a:br>
            <a:r>
              <a:rPr lang="en-US" dirty="0"/>
              <a:t>       A Powerful Approach to Fund Selection</a:t>
            </a:r>
          </a:p>
        </p:txBody>
      </p:sp>
      <p:sp>
        <p:nvSpPr>
          <p:cNvPr id="2" name="Text Placeholder 1">
            <a:extLst>
              <a:ext uri="{FF2B5EF4-FFF2-40B4-BE49-F238E27FC236}">
                <a16:creationId xmlns:a16="http://schemas.microsoft.com/office/drawing/2014/main" id="{C3C14835-FA29-E22A-549C-88291F256BC7}"/>
              </a:ext>
            </a:extLst>
          </p:cNvPr>
          <p:cNvSpPr>
            <a:spLocks noGrp="1"/>
          </p:cNvSpPr>
          <p:nvPr>
            <p:ph type="body" sz="quarter" idx="10"/>
          </p:nvPr>
        </p:nvSpPr>
        <p:spPr>
          <a:xfrm>
            <a:off x="720254" y="2295542"/>
            <a:ext cx="4882957" cy="416646"/>
          </a:xfrm>
        </p:spPr>
        <p:txBody>
          <a:bodyPr/>
          <a:lstStyle/>
          <a:p>
            <a:r>
              <a:rPr lang="en-US" dirty="0">
                <a:solidFill>
                  <a:schemeClr val="accent4"/>
                </a:solidFill>
              </a:rPr>
              <a:t>Our Fund Selection Approach</a:t>
            </a:r>
          </a:p>
          <a:p>
            <a:endParaRPr lang="en-US" dirty="0">
              <a:solidFill>
                <a:schemeClr val="accent4"/>
              </a:solidFill>
            </a:endParaRPr>
          </a:p>
        </p:txBody>
      </p:sp>
      <p:sp>
        <p:nvSpPr>
          <p:cNvPr id="3" name="Text Placeholder 2">
            <a:extLst>
              <a:ext uri="{FF2B5EF4-FFF2-40B4-BE49-F238E27FC236}">
                <a16:creationId xmlns:a16="http://schemas.microsoft.com/office/drawing/2014/main" id="{633650BA-0D9E-6257-0318-1897AAD2BC5F}"/>
              </a:ext>
            </a:extLst>
          </p:cNvPr>
          <p:cNvSpPr>
            <a:spLocks noGrp="1"/>
          </p:cNvSpPr>
          <p:nvPr>
            <p:ph type="body" sz="quarter" idx="11"/>
          </p:nvPr>
        </p:nvSpPr>
        <p:spPr>
          <a:xfrm>
            <a:off x="754063" y="1689020"/>
            <a:ext cx="8847137" cy="571438"/>
          </a:xfrm>
        </p:spPr>
        <p:txBody>
          <a:bodyPr/>
          <a:lstStyle/>
          <a:p>
            <a:r>
              <a:rPr lang="en-US" sz="1800" b="1" dirty="0">
                <a:solidFill>
                  <a:schemeClr val="accent2"/>
                </a:solidFill>
                <a:latin typeface="Franklin Gothic Demi Cond" panose="020B0603020102020204" pitchFamily="34" charset="0"/>
              </a:rPr>
              <a:t>We strive to select the best investment firms and funds for each asset class in your portfolio.  </a:t>
            </a:r>
          </a:p>
          <a:p>
            <a:endParaRPr lang="en-US" dirty="0">
              <a:solidFill>
                <a:schemeClr val="accent2"/>
              </a:solidFill>
            </a:endParaRPr>
          </a:p>
        </p:txBody>
      </p:sp>
      <p:sp>
        <p:nvSpPr>
          <p:cNvPr id="6" name="TextBox 5">
            <a:extLst>
              <a:ext uri="{FF2B5EF4-FFF2-40B4-BE49-F238E27FC236}">
                <a16:creationId xmlns:a16="http://schemas.microsoft.com/office/drawing/2014/main" id="{0794B2C0-F9BC-348B-5F06-49A0CF3EA70F}"/>
              </a:ext>
            </a:extLst>
          </p:cNvPr>
          <p:cNvSpPr txBox="1"/>
          <p:nvPr/>
        </p:nvSpPr>
        <p:spPr>
          <a:xfrm>
            <a:off x="459737" y="379889"/>
            <a:ext cx="588651" cy="597966"/>
          </a:xfrm>
          <a:prstGeom prst="ellipse">
            <a:avLst/>
          </a:prstGeom>
          <a:solidFill>
            <a:schemeClr val="tx2"/>
          </a:solidFill>
          <a:ln>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3</a:t>
            </a:r>
          </a:p>
        </p:txBody>
      </p:sp>
      <p:sp>
        <p:nvSpPr>
          <p:cNvPr id="19" name="TextBox 18">
            <a:extLst>
              <a:ext uri="{FF2B5EF4-FFF2-40B4-BE49-F238E27FC236}">
                <a16:creationId xmlns:a16="http://schemas.microsoft.com/office/drawing/2014/main" id="{AA68AB92-7351-4272-7E8E-82A7E7CD34CB}"/>
              </a:ext>
            </a:extLst>
          </p:cNvPr>
          <p:cNvSpPr txBox="1"/>
          <p:nvPr/>
        </p:nvSpPr>
        <p:spPr>
          <a:xfrm>
            <a:off x="705041" y="2760031"/>
            <a:ext cx="8228894" cy="954551"/>
          </a:xfrm>
          <a:prstGeom prst="rect">
            <a:avLst/>
          </a:prstGeom>
          <a:solidFill>
            <a:schemeClr val="accent2"/>
          </a:solidFill>
          <a:ln>
            <a:solidFill>
              <a:schemeClr val="bg1"/>
            </a:solidFill>
          </a:ln>
        </p:spPr>
        <p:txBody>
          <a:bodyPr wrap="square" lIns="274320" tIns="182880" rIns="2743200" bIns="27432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DFFFF"/>
                </a:solidFill>
                <a:effectLst/>
                <a:uLnTx/>
                <a:uFillTx/>
                <a:latin typeface="Franklin Gothic Demi" panose="020B0603020102020204" pitchFamily="34" charset="0"/>
                <a:ea typeface="+mn-ea"/>
                <a:cs typeface="+mn-cs"/>
              </a:rPr>
              <a:t>Fund Family Universe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We begin by researching the fund families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p:txBody>
      </p:sp>
      <p:sp>
        <p:nvSpPr>
          <p:cNvPr id="21" name="TextBox 20">
            <a:extLst>
              <a:ext uri="{FF2B5EF4-FFF2-40B4-BE49-F238E27FC236}">
                <a16:creationId xmlns:a16="http://schemas.microsoft.com/office/drawing/2014/main" id="{B9D638D7-3EE2-B202-F74A-210D4B52463F}"/>
              </a:ext>
            </a:extLst>
          </p:cNvPr>
          <p:cNvSpPr txBox="1"/>
          <p:nvPr/>
        </p:nvSpPr>
        <p:spPr>
          <a:xfrm>
            <a:off x="705040" y="4760510"/>
            <a:ext cx="8228893" cy="1039724"/>
          </a:xfrm>
          <a:prstGeom prst="rect">
            <a:avLst/>
          </a:prstGeom>
          <a:solidFill>
            <a:schemeClr val="accent2"/>
          </a:solidFill>
          <a:ln w="15875">
            <a:solidFill>
              <a:schemeClr val="bg1"/>
            </a:solidFill>
          </a:ln>
        </p:spPr>
        <p:txBody>
          <a:bodyPr wrap="square" lIns="274320" tIns="0" rIns="2743200" bIns="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DFFFF"/>
                </a:solidFill>
                <a:effectLst/>
                <a:uLnTx/>
                <a:uFillTx/>
                <a:latin typeface="Franklin Gothic Demi" panose="020B0603020102020204" pitchFamily="34" charset="0"/>
                <a:ea typeface="+mn-ea"/>
                <a:cs typeface="+mn-cs"/>
              </a:rPr>
              <a:t>Top Funds by Family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We choose what we believe to be the best funds in each asset class from top-performing fund families</a:t>
            </a:r>
          </a:p>
        </p:txBody>
      </p:sp>
      <p:sp>
        <p:nvSpPr>
          <p:cNvPr id="20" name="TextBox 19">
            <a:extLst>
              <a:ext uri="{FF2B5EF4-FFF2-40B4-BE49-F238E27FC236}">
                <a16:creationId xmlns:a16="http://schemas.microsoft.com/office/drawing/2014/main" id="{6EAA974E-8D83-CC63-CCF8-210593B0D2BB}"/>
              </a:ext>
            </a:extLst>
          </p:cNvPr>
          <p:cNvSpPr txBox="1"/>
          <p:nvPr/>
        </p:nvSpPr>
        <p:spPr>
          <a:xfrm>
            <a:off x="705041" y="3717555"/>
            <a:ext cx="8228894" cy="1039982"/>
          </a:xfrm>
          <a:prstGeom prst="rect">
            <a:avLst/>
          </a:prstGeom>
          <a:solidFill>
            <a:schemeClr val="tx1"/>
          </a:solidFill>
          <a:ln w="15875">
            <a:solidFill>
              <a:schemeClr val="bg1"/>
            </a:solidFill>
          </a:ln>
        </p:spPr>
        <p:txBody>
          <a:bodyPr wrap="square" lIns="274320" tIns="274320" rIns="2743200" bIns="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FDFFFF"/>
                </a:solidFill>
                <a:effectLst/>
                <a:uLnTx/>
                <a:uFillTx/>
                <a:latin typeface="Franklin Gothic Demi" panose="020B0603020102020204" pitchFamily="34" charset="0"/>
                <a:ea typeface="+mn-ea"/>
                <a:cs typeface="+mn-cs"/>
              </a:rPr>
              <a:t>Top Fund Families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Through quantitative and qualitative screens, we select what we believe to be the “best” fund families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p:txBody>
      </p:sp>
      <p:sp>
        <p:nvSpPr>
          <p:cNvPr id="17" name="TextBox 16">
            <a:extLst>
              <a:ext uri="{FF2B5EF4-FFF2-40B4-BE49-F238E27FC236}">
                <a16:creationId xmlns:a16="http://schemas.microsoft.com/office/drawing/2014/main" id="{045C6A9C-1E8A-9450-5984-9A39FD81B88B}"/>
              </a:ext>
            </a:extLst>
          </p:cNvPr>
          <p:cNvSpPr txBox="1"/>
          <p:nvPr/>
        </p:nvSpPr>
        <p:spPr>
          <a:xfrm>
            <a:off x="6876763" y="3422822"/>
            <a:ext cx="2724437" cy="2672915"/>
          </a:xfrm>
          <a:prstGeom prst="rect">
            <a:avLst/>
          </a:prstGeom>
          <a:solidFill>
            <a:schemeClr val="accent6"/>
          </a:solidFill>
          <a:ln w="12700">
            <a:noFill/>
          </a:ln>
        </p:spPr>
        <p:txBody>
          <a:bodyPr wrap="square" lIns="365760" rIns="36576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dirty="0">
                <a:ln>
                  <a:noFill/>
                </a:ln>
                <a:solidFill>
                  <a:srgbClr val="1C2D58"/>
                </a:solidFill>
                <a:effectLst/>
                <a:uLnTx/>
                <a:uFillTx/>
                <a:latin typeface="Franklin Gothic Demi" panose="020B0603020102020204" pitchFamily="34" charset="0"/>
                <a:ea typeface="+mn-ea"/>
                <a:cs typeface="+mn-cs"/>
              </a:rPr>
              <a:t>Result: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C2D58"/>
                </a:solidFill>
                <a:effectLst/>
                <a:uLnTx/>
                <a:uFillTx/>
                <a:latin typeface="Franklin Gothic Book" panose="020B0503020102020204" pitchFamily="34" charset="0"/>
                <a:ea typeface="+mn-ea"/>
                <a:cs typeface="+mn-cs"/>
              </a:rPr>
              <a:t>Improved consistency and predictability of returns over the </a:t>
            </a:r>
            <a:br>
              <a:rPr kumimoji="0" lang="en-US" sz="2000" b="0" i="0" u="none" strike="noStrike" kern="1200" cap="none" spc="0" normalizeH="0" baseline="0" noProof="0" dirty="0">
                <a:ln>
                  <a:noFill/>
                </a:ln>
                <a:solidFill>
                  <a:srgbClr val="1C2D58"/>
                </a:solidFill>
                <a:effectLst/>
                <a:uLnTx/>
                <a:uFillTx/>
                <a:latin typeface="Franklin Gothic Book" panose="020B0503020102020204" pitchFamily="34" charset="0"/>
                <a:ea typeface="+mn-ea"/>
                <a:cs typeface="+mn-cs"/>
              </a:rPr>
            </a:br>
            <a:r>
              <a:rPr kumimoji="0" lang="en-US" sz="2000" b="0" i="0" u="none" strike="noStrike" kern="1200" cap="none" spc="0" normalizeH="0" baseline="0" noProof="0" dirty="0">
                <a:ln>
                  <a:noFill/>
                </a:ln>
                <a:solidFill>
                  <a:srgbClr val="1C2D58"/>
                </a:solidFill>
                <a:effectLst/>
                <a:uLnTx/>
                <a:uFillTx/>
                <a:latin typeface="Franklin Gothic Book" panose="020B0503020102020204" pitchFamily="34" charset="0"/>
                <a:ea typeface="+mn-ea"/>
                <a:cs typeface="+mn-cs"/>
              </a:rPr>
              <a:t>long-term </a:t>
            </a:r>
          </a:p>
        </p:txBody>
      </p:sp>
    </p:spTree>
    <p:extLst>
      <p:ext uri="{BB962C8B-B14F-4D97-AF65-F5344CB8AC3E}">
        <p14:creationId xmlns:p14="http://schemas.microsoft.com/office/powerpoint/2010/main" val="91654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Management</a:t>
            </a:r>
            <a:br>
              <a:rPr lang="en-US" dirty="0"/>
            </a:br>
            <a:r>
              <a:rPr lang="en-US" dirty="0"/>
              <a:t>       Portfolio Review: Disciplined Rebalancing</a:t>
            </a:r>
          </a:p>
        </p:txBody>
      </p:sp>
      <p:sp>
        <p:nvSpPr>
          <p:cNvPr id="5" name="TextBox 4">
            <a:extLst>
              <a:ext uri="{FF2B5EF4-FFF2-40B4-BE49-F238E27FC236}">
                <a16:creationId xmlns:a16="http://schemas.microsoft.com/office/drawing/2014/main" id="{21F86E06-CE61-EA16-687E-2E35E5A87811}"/>
              </a:ext>
            </a:extLst>
          </p:cNvPr>
          <p:cNvSpPr txBox="1"/>
          <p:nvPr/>
        </p:nvSpPr>
        <p:spPr>
          <a:xfrm>
            <a:off x="459737" y="379889"/>
            <a:ext cx="588651" cy="597966"/>
          </a:xfrm>
          <a:prstGeom prst="ellipse">
            <a:avLst/>
          </a:prstGeom>
          <a:solidFill>
            <a:schemeClr val="tx2"/>
          </a:solidFill>
          <a:ln>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4</a:t>
            </a:r>
          </a:p>
        </p:txBody>
      </p:sp>
      <p:sp>
        <p:nvSpPr>
          <p:cNvPr id="8" name="TextBox 7">
            <a:extLst>
              <a:ext uri="{FF2B5EF4-FFF2-40B4-BE49-F238E27FC236}">
                <a16:creationId xmlns:a16="http://schemas.microsoft.com/office/drawing/2014/main" id="{5385F2D7-A021-374D-1E36-2143E8D8CC9F}"/>
              </a:ext>
            </a:extLst>
          </p:cNvPr>
          <p:cNvSpPr txBox="1"/>
          <p:nvPr/>
        </p:nvSpPr>
        <p:spPr>
          <a:xfrm>
            <a:off x="741362" y="2407146"/>
            <a:ext cx="3616492" cy="3980954"/>
          </a:xfrm>
          <a:prstGeom prst="rect">
            <a:avLst/>
          </a:prstGeom>
          <a:solidFill>
            <a:schemeClr val="tx2">
              <a:alpha val="81000"/>
            </a:schemeClr>
          </a:solidFill>
        </p:spPr>
        <p:txBody>
          <a:bodyPr wrap="square" lIns="274320" tIns="365760" rIns="27432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DFFFF"/>
                </a:solidFill>
                <a:effectLst/>
                <a:uLnTx/>
                <a:uFillTx/>
                <a:latin typeface="Franklin Gothic Demi" panose="020B0603020102020204" pitchFamily="34" charset="0"/>
                <a:ea typeface="+mn-ea"/>
                <a:cs typeface="+mn-cs"/>
              </a:rPr>
              <a:t>Our proprietary research has found: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Review portfolios every 10 days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Rebalance if asset classes are above or below 30% band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Fiduciary purpose is to maintain original risk/return parameters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Typical portfolio is rebalanced one </a:t>
            </a:r>
            <a:b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b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to three times per year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Mason studies show 0.20% to 0.40% potential performance increase with lower risk </a:t>
            </a:r>
          </a:p>
        </p:txBody>
      </p:sp>
      <p:cxnSp>
        <p:nvCxnSpPr>
          <p:cNvPr id="12" name="Straight Connector 11">
            <a:extLst>
              <a:ext uri="{FF2B5EF4-FFF2-40B4-BE49-F238E27FC236}">
                <a16:creationId xmlns:a16="http://schemas.microsoft.com/office/drawing/2014/main" id="{701D68DF-C782-D37A-18C8-FEA53E21B108}"/>
              </a:ext>
            </a:extLst>
          </p:cNvPr>
          <p:cNvCxnSpPr/>
          <p:nvPr/>
        </p:nvCxnSpPr>
        <p:spPr>
          <a:xfrm>
            <a:off x="5744229" y="3872632"/>
            <a:ext cx="2596906" cy="0"/>
          </a:xfrm>
          <a:prstGeom prst="line">
            <a:avLst/>
          </a:prstGeom>
          <a:ln>
            <a:solidFill>
              <a:srgbClr val="857C6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A966A4-709A-0DC5-913B-27E6A0244238}"/>
              </a:ext>
            </a:extLst>
          </p:cNvPr>
          <p:cNvCxnSpPr/>
          <p:nvPr/>
        </p:nvCxnSpPr>
        <p:spPr>
          <a:xfrm>
            <a:off x="5784212" y="5423529"/>
            <a:ext cx="2596906" cy="0"/>
          </a:xfrm>
          <a:prstGeom prst="line">
            <a:avLst/>
          </a:prstGeom>
          <a:ln>
            <a:solidFill>
              <a:srgbClr val="857C6E"/>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AA5B4E3-9BE4-2CD2-25FA-753E7566D991}"/>
              </a:ext>
            </a:extLst>
          </p:cNvPr>
          <p:cNvSpPr txBox="1"/>
          <p:nvPr/>
        </p:nvSpPr>
        <p:spPr>
          <a:xfrm>
            <a:off x="5242241" y="3714509"/>
            <a:ext cx="50709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13%</a:t>
            </a:r>
          </a:p>
        </p:txBody>
      </p:sp>
      <p:sp>
        <p:nvSpPr>
          <p:cNvPr id="15" name="TextBox 14">
            <a:extLst>
              <a:ext uri="{FF2B5EF4-FFF2-40B4-BE49-F238E27FC236}">
                <a16:creationId xmlns:a16="http://schemas.microsoft.com/office/drawing/2014/main" id="{113C215C-A877-86F4-525C-6BD633C248B1}"/>
              </a:ext>
            </a:extLst>
          </p:cNvPr>
          <p:cNvSpPr txBox="1"/>
          <p:nvPr/>
        </p:nvSpPr>
        <p:spPr>
          <a:xfrm>
            <a:off x="5242241" y="4501976"/>
            <a:ext cx="556302"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10%</a:t>
            </a:r>
          </a:p>
        </p:txBody>
      </p:sp>
      <p:sp>
        <p:nvSpPr>
          <p:cNvPr id="16" name="TextBox 15">
            <a:extLst>
              <a:ext uri="{FF2B5EF4-FFF2-40B4-BE49-F238E27FC236}">
                <a16:creationId xmlns:a16="http://schemas.microsoft.com/office/drawing/2014/main" id="{9EA98CB8-DBBB-B053-9D56-CA1A1893D51B}"/>
              </a:ext>
            </a:extLst>
          </p:cNvPr>
          <p:cNvSpPr txBox="1"/>
          <p:nvPr/>
        </p:nvSpPr>
        <p:spPr>
          <a:xfrm>
            <a:off x="5340254" y="5285029"/>
            <a:ext cx="452288"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7%</a:t>
            </a:r>
          </a:p>
        </p:txBody>
      </p:sp>
      <p:cxnSp>
        <p:nvCxnSpPr>
          <p:cNvPr id="17" name="Straight Connector 16">
            <a:extLst>
              <a:ext uri="{FF2B5EF4-FFF2-40B4-BE49-F238E27FC236}">
                <a16:creationId xmlns:a16="http://schemas.microsoft.com/office/drawing/2014/main" id="{D6BFF2B6-0BF2-7B25-17E3-9A348845AC6F}"/>
              </a:ext>
            </a:extLst>
          </p:cNvPr>
          <p:cNvCxnSpPr/>
          <p:nvPr/>
        </p:nvCxnSpPr>
        <p:spPr>
          <a:xfrm>
            <a:off x="5792542" y="4659526"/>
            <a:ext cx="2596906" cy="0"/>
          </a:xfrm>
          <a:prstGeom prst="line">
            <a:avLst/>
          </a:prstGeom>
          <a:ln>
            <a:solidFill>
              <a:srgbClr val="857C6E"/>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89DA775-23A3-EA67-6C03-A86C1606DEEF}"/>
              </a:ext>
            </a:extLst>
          </p:cNvPr>
          <p:cNvSpPr txBox="1"/>
          <p:nvPr/>
        </p:nvSpPr>
        <p:spPr>
          <a:xfrm>
            <a:off x="8339812" y="3723484"/>
            <a:ext cx="103135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Upper</a:t>
            </a:r>
            <a:r>
              <a:rPr kumimoji="0" lang="en-US" sz="1200" b="0" i="0" u="none" strike="noStrike" kern="1200" cap="none" spc="0" normalizeH="0" baseline="0" noProof="0" dirty="0">
                <a:ln>
                  <a:noFill/>
                </a:ln>
                <a:solidFill>
                  <a:prstClr val="white"/>
                </a:solidFill>
                <a:effectLst/>
                <a:uLnTx/>
                <a:uFillTx/>
                <a:latin typeface="Franklin Gothic Book"/>
                <a:ea typeface="+mn-ea"/>
                <a:cs typeface="+mn-cs"/>
              </a:rPr>
              <a:t> </a:t>
            </a: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Band</a:t>
            </a:r>
          </a:p>
        </p:txBody>
      </p:sp>
      <p:sp>
        <p:nvSpPr>
          <p:cNvPr id="19" name="TextBox 18">
            <a:extLst>
              <a:ext uri="{FF2B5EF4-FFF2-40B4-BE49-F238E27FC236}">
                <a16:creationId xmlns:a16="http://schemas.microsoft.com/office/drawing/2014/main" id="{C0E38D3E-2A1F-A6FC-9C85-28649749FCB6}"/>
              </a:ext>
            </a:extLst>
          </p:cNvPr>
          <p:cNvSpPr txBox="1"/>
          <p:nvPr/>
        </p:nvSpPr>
        <p:spPr>
          <a:xfrm>
            <a:off x="6641625" y="4190881"/>
            <a:ext cx="907508" cy="914400"/>
          </a:xfrm>
          <a:prstGeom prst="ellipse">
            <a:avLst/>
          </a:prstGeom>
          <a:solidFill>
            <a:schemeClr val="tx1"/>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FFFF"/>
                </a:solidFill>
                <a:effectLst/>
                <a:uLnTx/>
                <a:uFillTx/>
                <a:latin typeface="Franklin Gothic Book"/>
                <a:ea typeface="+mn-ea"/>
                <a:cs typeface="+mn-cs"/>
              </a:rPr>
              <a:t>Target</a:t>
            </a:r>
          </a:p>
        </p:txBody>
      </p:sp>
      <p:sp>
        <p:nvSpPr>
          <p:cNvPr id="20" name="TextBox 19">
            <a:extLst>
              <a:ext uri="{FF2B5EF4-FFF2-40B4-BE49-F238E27FC236}">
                <a16:creationId xmlns:a16="http://schemas.microsoft.com/office/drawing/2014/main" id="{BA86831D-B47E-0CDB-4FB0-35D538B01AA2}"/>
              </a:ext>
            </a:extLst>
          </p:cNvPr>
          <p:cNvSpPr txBox="1"/>
          <p:nvPr/>
        </p:nvSpPr>
        <p:spPr>
          <a:xfrm>
            <a:off x="8381118" y="5285029"/>
            <a:ext cx="103135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Lower Band</a:t>
            </a:r>
          </a:p>
        </p:txBody>
      </p:sp>
      <p:cxnSp>
        <p:nvCxnSpPr>
          <p:cNvPr id="21" name="Straight Arrow Connector 20">
            <a:extLst>
              <a:ext uri="{FF2B5EF4-FFF2-40B4-BE49-F238E27FC236}">
                <a16:creationId xmlns:a16="http://schemas.microsoft.com/office/drawing/2014/main" id="{B80FE8E9-E01A-2FC7-B275-3A9C03AE229E}"/>
              </a:ext>
            </a:extLst>
          </p:cNvPr>
          <p:cNvCxnSpPr>
            <a:cxnSpLocks/>
          </p:cNvCxnSpPr>
          <p:nvPr/>
        </p:nvCxnSpPr>
        <p:spPr>
          <a:xfrm>
            <a:off x="7078216" y="3706174"/>
            <a:ext cx="0" cy="3909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304CA90-BAA4-1FB5-9D03-A6D490E79227}"/>
              </a:ext>
            </a:extLst>
          </p:cNvPr>
          <p:cNvCxnSpPr>
            <a:cxnSpLocks/>
          </p:cNvCxnSpPr>
          <p:nvPr/>
        </p:nvCxnSpPr>
        <p:spPr>
          <a:xfrm>
            <a:off x="7078216" y="5215936"/>
            <a:ext cx="0" cy="422864"/>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985E7B7-6E6F-0112-F3E0-87154877F62E}"/>
              </a:ext>
            </a:extLst>
          </p:cNvPr>
          <p:cNvSpPr txBox="1"/>
          <p:nvPr/>
        </p:nvSpPr>
        <p:spPr>
          <a:xfrm>
            <a:off x="8522451" y="4566561"/>
            <a:ext cx="318208" cy="627556"/>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585A5B">
                    <a:lumMod val="65000"/>
                    <a:lumOff val="35000"/>
                  </a:srgbClr>
                </a:solidFill>
                <a:effectLst/>
                <a:uLnTx/>
                <a:uFillTx/>
                <a:latin typeface="Franklin Gothic Book"/>
                <a:ea typeface="+mn-ea"/>
                <a:cs typeface="+mn-cs"/>
              </a:rPr>
              <a:t>}</a:t>
            </a:r>
          </a:p>
        </p:txBody>
      </p:sp>
      <p:sp>
        <p:nvSpPr>
          <p:cNvPr id="24" name="TextBox 23">
            <a:extLst>
              <a:ext uri="{FF2B5EF4-FFF2-40B4-BE49-F238E27FC236}">
                <a16:creationId xmlns:a16="http://schemas.microsoft.com/office/drawing/2014/main" id="{240D2BF8-6763-ADC1-506B-CAE5AF4AD0D6}"/>
              </a:ext>
            </a:extLst>
          </p:cNvPr>
          <p:cNvSpPr txBox="1"/>
          <p:nvPr/>
        </p:nvSpPr>
        <p:spPr>
          <a:xfrm>
            <a:off x="8522451" y="3796441"/>
            <a:ext cx="327159" cy="850462"/>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a:t>
            </a:r>
          </a:p>
        </p:txBody>
      </p:sp>
      <p:sp>
        <p:nvSpPr>
          <p:cNvPr id="25" name="TextBox 24">
            <a:extLst>
              <a:ext uri="{FF2B5EF4-FFF2-40B4-BE49-F238E27FC236}">
                <a16:creationId xmlns:a16="http://schemas.microsoft.com/office/drawing/2014/main" id="{E3264EEE-B67E-6831-D431-1A8431EEFCC5}"/>
              </a:ext>
            </a:extLst>
          </p:cNvPr>
          <p:cNvSpPr txBox="1"/>
          <p:nvPr/>
        </p:nvSpPr>
        <p:spPr>
          <a:xfrm>
            <a:off x="8849610" y="4880339"/>
            <a:ext cx="51407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30%</a:t>
            </a:r>
          </a:p>
        </p:txBody>
      </p:sp>
      <p:sp>
        <p:nvSpPr>
          <p:cNvPr id="26" name="TextBox 25">
            <a:extLst>
              <a:ext uri="{FF2B5EF4-FFF2-40B4-BE49-F238E27FC236}">
                <a16:creationId xmlns:a16="http://schemas.microsoft.com/office/drawing/2014/main" id="{217130B0-C593-8500-7ED2-0D33E630C66A}"/>
              </a:ext>
            </a:extLst>
          </p:cNvPr>
          <p:cNvSpPr txBox="1"/>
          <p:nvPr/>
        </p:nvSpPr>
        <p:spPr>
          <a:xfrm>
            <a:off x="8843756" y="4102410"/>
            <a:ext cx="60048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30%</a:t>
            </a:r>
          </a:p>
        </p:txBody>
      </p:sp>
      <p:sp>
        <p:nvSpPr>
          <p:cNvPr id="27" name="TextBox 26">
            <a:extLst>
              <a:ext uri="{FF2B5EF4-FFF2-40B4-BE49-F238E27FC236}">
                <a16:creationId xmlns:a16="http://schemas.microsoft.com/office/drawing/2014/main" id="{8B16182B-32BA-C907-2989-679DF5E29D57}"/>
              </a:ext>
            </a:extLst>
          </p:cNvPr>
          <p:cNvSpPr txBox="1"/>
          <p:nvPr/>
        </p:nvSpPr>
        <p:spPr>
          <a:xfrm>
            <a:off x="6638179" y="2825807"/>
            <a:ext cx="914400" cy="898874"/>
          </a:xfrm>
          <a:prstGeom prst="ellipse">
            <a:avLst/>
          </a:prstGeom>
          <a:solidFill>
            <a:schemeClr val="tx1"/>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FFFF"/>
                </a:solidFill>
                <a:effectLst/>
                <a:uLnTx/>
                <a:uFillTx/>
                <a:latin typeface="Franklin Gothic Book"/>
                <a:ea typeface="+mn-ea"/>
                <a:cs typeface="+mn-cs"/>
              </a:rPr>
              <a:t>Over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FFFF"/>
                </a:solidFill>
                <a:effectLst/>
                <a:uLnTx/>
                <a:uFillTx/>
                <a:latin typeface="Franklin Gothic Book"/>
                <a:ea typeface="+mn-ea"/>
                <a:cs typeface="+mn-cs"/>
              </a:rPr>
              <a:t>Weight</a:t>
            </a:r>
          </a:p>
        </p:txBody>
      </p:sp>
      <p:sp>
        <p:nvSpPr>
          <p:cNvPr id="28" name="TextBox 27">
            <a:extLst>
              <a:ext uri="{FF2B5EF4-FFF2-40B4-BE49-F238E27FC236}">
                <a16:creationId xmlns:a16="http://schemas.microsoft.com/office/drawing/2014/main" id="{2A7CB440-3965-9A36-9E57-12B3EDB0D84B}"/>
              </a:ext>
            </a:extLst>
          </p:cNvPr>
          <p:cNvSpPr txBox="1"/>
          <p:nvPr/>
        </p:nvSpPr>
        <p:spPr>
          <a:xfrm>
            <a:off x="6638179" y="5575781"/>
            <a:ext cx="914400" cy="914400"/>
          </a:xfrm>
          <a:prstGeom prst="ellipse">
            <a:avLst/>
          </a:prstGeom>
          <a:solidFill>
            <a:schemeClr val="tx1"/>
          </a:solidFill>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FFFF"/>
                </a:solidFill>
                <a:effectLst/>
                <a:uLnTx/>
                <a:uFillTx/>
                <a:latin typeface="Franklin Gothic Book"/>
                <a:ea typeface="+mn-ea"/>
                <a:cs typeface="+mn-cs"/>
              </a:rPr>
              <a:t>Under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DFFFF"/>
                </a:solidFill>
                <a:effectLst/>
                <a:uLnTx/>
                <a:uFillTx/>
                <a:latin typeface="Franklin Gothic Book"/>
                <a:ea typeface="+mn-ea"/>
                <a:cs typeface="+mn-cs"/>
              </a:rPr>
              <a:t>Weight</a:t>
            </a:r>
          </a:p>
        </p:txBody>
      </p:sp>
      <p:sp>
        <p:nvSpPr>
          <p:cNvPr id="29" name="TextBox 28">
            <a:extLst>
              <a:ext uri="{FF2B5EF4-FFF2-40B4-BE49-F238E27FC236}">
                <a16:creationId xmlns:a16="http://schemas.microsoft.com/office/drawing/2014/main" id="{BE9724F6-98E6-1DB7-742B-D3635E2DE255}"/>
              </a:ext>
            </a:extLst>
          </p:cNvPr>
          <p:cNvSpPr txBox="1"/>
          <p:nvPr/>
        </p:nvSpPr>
        <p:spPr>
          <a:xfrm>
            <a:off x="5703104" y="2297351"/>
            <a:ext cx="27502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C2D58"/>
                </a:solidFill>
                <a:effectLst/>
                <a:uLnTx/>
                <a:uFillTx/>
                <a:latin typeface="Franklin Gothic Demi" panose="020B0603020102020204" pitchFamily="34" charset="0"/>
                <a:ea typeface="+mn-ea"/>
                <a:cs typeface="+mn-cs"/>
              </a:rPr>
              <a:t>Our Rebalancing Ranges</a:t>
            </a:r>
          </a:p>
        </p:txBody>
      </p:sp>
    </p:spTree>
    <p:extLst>
      <p:ext uri="{BB962C8B-B14F-4D97-AF65-F5344CB8AC3E}">
        <p14:creationId xmlns:p14="http://schemas.microsoft.com/office/powerpoint/2010/main" val="215663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79F439-C47D-11FE-7119-F1042BF6FA4C}"/>
              </a:ext>
            </a:extLst>
          </p:cNvPr>
          <p:cNvSpPr>
            <a:spLocks noGrp="1"/>
          </p:cNvSpPr>
          <p:nvPr>
            <p:ph type="ctrTitle"/>
          </p:nvPr>
        </p:nvSpPr>
        <p:spPr/>
        <p:txBody>
          <a:bodyPr/>
          <a:lstStyle/>
          <a:p>
            <a:r>
              <a:rPr lang="en-US" dirty="0"/>
              <a:t>Data Aggregation</a:t>
            </a:r>
          </a:p>
        </p:txBody>
      </p:sp>
      <p:pic>
        <p:nvPicPr>
          <p:cNvPr id="6" name="Picture Placeholder 5" descr="A person working on a computer&#10;&#10;Description automatically generated with medium confidence">
            <a:extLst>
              <a:ext uri="{FF2B5EF4-FFF2-40B4-BE49-F238E27FC236}">
                <a16:creationId xmlns:a16="http://schemas.microsoft.com/office/drawing/2014/main" id="{355095E9-C4A4-F678-2A81-25E7F00395DB}"/>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colorTemperature colorTemp="3176"/>
                    </a14:imgEffect>
                    <a14:imgEffect>
                      <a14:saturation sat="0"/>
                    </a14:imgEffect>
                  </a14:imgLayer>
                </a14:imgProps>
              </a:ext>
              <a:ext uri="{28A0092B-C50C-407E-A947-70E740481C1C}">
                <a14:useLocalDpi xmlns:a14="http://schemas.microsoft.com/office/drawing/2010/main"/>
              </a:ext>
            </a:extLst>
          </a:blip>
          <a:srcRect t="40689" r="25584" b="9701"/>
          <a:stretch/>
        </p:blipFill>
        <p:spPr>
          <a:xfrm>
            <a:off x="7038115" y="1828800"/>
            <a:ext cx="3020284" cy="3020285"/>
          </a:xfrm>
        </p:spPr>
      </p:pic>
      <p:pic>
        <p:nvPicPr>
          <p:cNvPr id="7" name="Picture Placeholder 5" descr="A person working on a computer&#10;&#10;Description automatically generated with medium confidence">
            <a:extLst>
              <a:ext uri="{FF2B5EF4-FFF2-40B4-BE49-F238E27FC236}">
                <a16:creationId xmlns:a16="http://schemas.microsoft.com/office/drawing/2014/main" id="{802B9206-E443-1D46-F940-20428222F6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40690" r="38903" b="18579"/>
          <a:stretch/>
        </p:blipFill>
        <p:spPr>
          <a:xfrm>
            <a:off x="7038116" y="1828800"/>
            <a:ext cx="2479729" cy="2479730"/>
          </a:xfrm>
          <a:prstGeom prst="rect">
            <a:avLst/>
          </a:prstGeom>
        </p:spPr>
      </p:pic>
    </p:spTree>
    <p:extLst>
      <p:ext uri="{BB962C8B-B14F-4D97-AF65-F5344CB8AC3E}">
        <p14:creationId xmlns:p14="http://schemas.microsoft.com/office/powerpoint/2010/main" val="340365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hord 27">
            <a:extLst>
              <a:ext uri="{FF2B5EF4-FFF2-40B4-BE49-F238E27FC236}">
                <a16:creationId xmlns:a16="http://schemas.microsoft.com/office/drawing/2014/main" id="{30BFD43A-7E90-4AB2-05DE-765B9DBAA4D3}"/>
              </a:ext>
            </a:extLst>
          </p:cNvPr>
          <p:cNvSpPr/>
          <p:nvPr/>
        </p:nvSpPr>
        <p:spPr>
          <a:xfrm flipV="1">
            <a:off x="594917" y="-838200"/>
            <a:ext cx="8868567" cy="4994096"/>
          </a:xfrm>
          <a:prstGeom prst="chord">
            <a:avLst>
              <a:gd name="adj1" fmla="val 10845738"/>
              <a:gd name="adj2" fmla="val 2155705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32CF991-7727-BD9A-BBFD-A0059CBECD7A}"/>
              </a:ext>
            </a:extLst>
          </p:cNvPr>
          <p:cNvSpPr/>
          <p:nvPr/>
        </p:nvSpPr>
        <p:spPr bwMode="auto">
          <a:xfrm>
            <a:off x="4031746" y="5179561"/>
            <a:ext cx="1548566" cy="738663"/>
          </a:xfrm>
          <a:prstGeom prst="rect">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noAutofit/>
          </a:bodyPr>
          <a:lstStyle/>
          <a:p>
            <a:pPr algn="ctr" eaLnBrk="1" hangingPunct="1">
              <a:defRPr/>
            </a:pPr>
            <a:r>
              <a:rPr lang="en-US" sz="1200" dirty="0">
                <a:solidFill>
                  <a:schemeClr val="tx1"/>
                </a:solidFill>
                <a:latin typeface="FranklinGothicURWBoo" pitchFamily="2" charset="77"/>
                <a:cs typeface="Arial" pitchFamily="34" charset="0"/>
              </a:rPr>
              <a:t>Black Diamond</a:t>
            </a:r>
          </a:p>
        </p:txBody>
      </p:sp>
      <p:sp>
        <p:nvSpPr>
          <p:cNvPr id="5" name="Title 4">
            <a:extLst>
              <a:ext uri="{FF2B5EF4-FFF2-40B4-BE49-F238E27FC236}">
                <a16:creationId xmlns:a16="http://schemas.microsoft.com/office/drawing/2014/main" id="{DA134FDE-F6CF-B855-B02B-82DC61646936}"/>
              </a:ext>
            </a:extLst>
          </p:cNvPr>
          <p:cNvSpPr>
            <a:spLocks noGrp="1"/>
          </p:cNvSpPr>
          <p:nvPr>
            <p:ph type="ctrTitle"/>
          </p:nvPr>
        </p:nvSpPr>
        <p:spPr/>
        <p:txBody>
          <a:bodyPr/>
          <a:lstStyle/>
          <a:p>
            <a:r>
              <a:rPr lang="en-US" dirty="0"/>
              <a:t>An Efficient Data Aggregation Process</a:t>
            </a:r>
          </a:p>
        </p:txBody>
      </p:sp>
      <p:sp>
        <p:nvSpPr>
          <p:cNvPr id="9" name="TextBox 8">
            <a:extLst>
              <a:ext uri="{FF2B5EF4-FFF2-40B4-BE49-F238E27FC236}">
                <a16:creationId xmlns:a16="http://schemas.microsoft.com/office/drawing/2014/main" id="{8BB49D18-5D55-E750-CBDB-0033054BD7D3}"/>
              </a:ext>
            </a:extLst>
          </p:cNvPr>
          <p:cNvSpPr txBox="1"/>
          <p:nvPr/>
        </p:nvSpPr>
        <p:spPr>
          <a:xfrm>
            <a:off x="898272" y="1840527"/>
            <a:ext cx="1097280" cy="1097280"/>
          </a:xfrm>
          <a:prstGeom prst="rect">
            <a:avLst/>
          </a:prstGeom>
          <a:solidFill>
            <a:schemeClr val="accent2"/>
          </a:solidFill>
          <a:ln w="22225">
            <a:solidFill>
              <a:schemeClr val="bg1"/>
            </a:solidFill>
          </a:ln>
        </p:spPr>
        <p:txBody>
          <a:bodyPr wrap="square" rtlCol="0" anchor="ctr">
            <a:noAutofit/>
          </a:bodyPr>
          <a:lstStyle/>
          <a:p>
            <a:pPr algn="ctr"/>
            <a:r>
              <a:rPr lang="en-US" sz="1400" dirty="0">
                <a:solidFill>
                  <a:schemeClr val="bg1"/>
                </a:solidFill>
                <a:latin typeface="Franklin Gothic Medium Cond" panose="020B0606030402020204" pitchFamily="34" charset="0"/>
              </a:rPr>
              <a:t>Manager</a:t>
            </a:r>
          </a:p>
        </p:txBody>
      </p:sp>
      <p:sp>
        <p:nvSpPr>
          <p:cNvPr id="10" name="TextBox 9">
            <a:extLst>
              <a:ext uri="{FF2B5EF4-FFF2-40B4-BE49-F238E27FC236}">
                <a16:creationId xmlns:a16="http://schemas.microsoft.com/office/drawing/2014/main" id="{FC21AD66-77B7-65A3-C3A6-DFF8328DC2CC}"/>
              </a:ext>
            </a:extLst>
          </p:cNvPr>
          <p:cNvSpPr txBox="1"/>
          <p:nvPr/>
        </p:nvSpPr>
        <p:spPr>
          <a:xfrm>
            <a:off x="2319299" y="1840527"/>
            <a:ext cx="1097280" cy="1097280"/>
          </a:xfrm>
          <a:prstGeom prst="rect">
            <a:avLst/>
          </a:prstGeom>
          <a:solidFill>
            <a:schemeClr val="accent1"/>
          </a:solidFill>
          <a:ln w="22225">
            <a:solidFill>
              <a:schemeClr val="bg1"/>
            </a:solidFill>
          </a:ln>
        </p:spPr>
        <p:txBody>
          <a:bodyPr wrap="square" rtlCol="0" anchor="ctr">
            <a:noAutofit/>
          </a:bodyPr>
          <a:lstStyle/>
          <a:p>
            <a:pPr algn="ctr"/>
            <a:r>
              <a:rPr lang="en-US" sz="1400" dirty="0">
                <a:solidFill>
                  <a:schemeClr val="bg1"/>
                </a:solidFill>
                <a:latin typeface="Franklin Gothic Medium Cond" panose="020B0606030402020204" pitchFamily="34" charset="0"/>
              </a:rPr>
              <a:t>Advisor</a:t>
            </a:r>
          </a:p>
        </p:txBody>
      </p:sp>
      <p:sp>
        <p:nvSpPr>
          <p:cNvPr id="11" name="TextBox 10">
            <a:extLst>
              <a:ext uri="{FF2B5EF4-FFF2-40B4-BE49-F238E27FC236}">
                <a16:creationId xmlns:a16="http://schemas.microsoft.com/office/drawing/2014/main" id="{F18AFED5-11BA-1387-CE26-94E06E7AD580}"/>
              </a:ext>
            </a:extLst>
          </p:cNvPr>
          <p:cNvSpPr txBox="1"/>
          <p:nvPr/>
        </p:nvSpPr>
        <p:spPr>
          <a:xfrm>
            <a:off x="3740326" y="1840527"/>
            <a:ext cx="1097280" cy="1097280"/>
          </a:xfrm>
          <a:prstGeom prst="rect">
            <a:avLst/>
          </a:prstGeom>
          <a:solidFill>
            <a:schemeClr val="tx1"/>
          </a:solidFill>
          <a:ln w="22225">
            <a:solidFill>
              <a:schemeClr val="bg1"/>
            </a:solidFill>
          </a:ln>
        </p:spPr>
        <p:txBody>
          <a:bodyPr wrap="square" rtlCol="0" anchor="ctr">
            <a:noAutofit/>
          </a:bodyPr>
          <a:lstStyle/>
          <a:p>
            <a:pPr algn="ctr"/>
            <a:r>
              <a:rPr lang="en-US" sz="1400" dirty="0">
                <a:solidFill>
                  <a:schemeClr val="bg1"/>
                </a:solidFill>
                <a:latin typeface="Franklin Gothic Medium Cond" panose="020B0606030402020204" pitchFamily="34" charset="0"/>
              </a:rPr>
              <a:t>Mutual</a:t>
            </a:r>
            <a:br>
              <a:rPr lang="en-US" sz="1400" dirty="0">
                <a:solidFill>
                  <a:schemeClr val="bg1"/>
                </a:solidFill>
                <a:latin typeface="Franklin Gothic Medium Cond" panose="020B0606030402020204" pitchFamily="34" charset="0"/>
              </a:rPr>
            </a:br>
            <a:r>
              <a:rPr lang="en-US" sz="1400" dirty="0">
                <a:solidFill>
                  <a:schemeClr val="bg1"/>
                </a:solidFill>
                <a:latin typeface="Franklin Gothic Medium Cond" panose="020B0606030402020204" pitchFamily="34" charset="0"/>
              </a:rPr>
              <a:t>Fund</a:t>
            </a:r>
          </a:p>
        </p:txBody>
      </p:sp>
      <p:sp>
        <p:nvSpPr>
          <p:cNvPr id="13" name="TextBox 12">
            <a:extLst>
              <a:ext uri="{FF2B5EF4-FFF2-40B4-BE49-F238E27FC236}">
                <a16:creationId xmlns:a16="http://schemas.microsoft.com/office/drawing/2014/main" id="{B791871B-874C-1ECC-08AD-472A5422A1BA}"/>
              </a:ext>
            </a:extLst>
          </p:cNvPr>
          <p:cNvSpPr txBox="1"/>
          <p:nvPr/>
        </p:nvSpPr>
        <p:spPr>
          <a:xfrm>
            <a:off x="5161353" y="1840527"/>
            <a:ext cx="1097280" cy="1097280"/>
          </a:xfrm>
          <a:prstGeom prst="rect">
            <a:avLst/>
          </a:prstGeom>
          <a:solidFill>
            <a:schemeClr val="tx2"/>
          </a:solidFill>
          <a:ln w="22225">
            <a:solidFill>
              <a:schemeClr val="bg1"/>
            </a:solidFill>
          </a:ln>
        </p:spPr>
        <p:txBody>
          <a:bodyPr wrap="square" rtlCol="0" anchor="ctr">
            <a:noAutofit/>
          </a:bodyPr>
          <a:lstStyle/>
          <a:p>
            <a:pPr algn="ctr"/>
            <a:r>
              <a:rPr lang="en-US" sz="1400" dirty="0">
                <a:solidFill>
                  <a:schemeClr val="bg1"/>
                </a:solidFill>
                <a:latin typeface="Franklin Gothic Medium Cond" panose="020B0606030402020204" pitchFamily="34" charset="0"/>
              </a:rPr>
              <a:t>Broker</a:t>
            </a:r>
          </a:p>
        </p:txBody>
      </p:sp>
      <p:sp>
        <p:nvSpPr>
          <p:cNvPr id="14" name="TextBox 13">
            <a:extLst>
              <a:ext uri="{FF2B5EF4-FFF2-40B4-BE49-F238E27FC236}">
                <a16:creationId xmlns:a16="http://schemas.microsoft.com/office/drawing/2014/main" id="{B9933C7A-6951-337B-36A7-08C648D3AE59}"/>
              </a:ext>
            </a:extLst>
          </p:cNvPr>
          <p:cNvSpPr txBox="1"/>
          <p:nvPr/>
        </p:nvSpPr>
        <p:spPr>
          <a:xfrm>
            <a:off x="6582380" y="1840527"/>
            <a:ext cx="1097280" cy="1097280"/>
          </a:xfrm>
          <a:prstGeom prst="rect">
            <a:avLst/>
          </a:prstGeom>
          <a:solidFill>
            <a:schemeClr val="accent1"/>
          </a:solidFill>
          <a:ln w="22225">
            <a:solidFill>
              <a:schemeClr val="bg1"/>
            </a:solidFill>
          </a:ln>
        </p:spPr>
        <p:txBody>
          <a:bodyPr wrap="square" rtlCol="0" anchor="ctr">
            <a:noAutofit/>
          </a:bodyPr>
          <a:lstStyle/>
          <a:p>
            <a:pPr algn="ctr"/>
            <a:r>
              <a:rPr lang="en-US" sz="1400" dirty="0">
                <a:solidFill>
                  <a:schemeClr val="bg1"/>
                </a:solidFill>
                <a:latin typeface="Franklin Gothic Medium Cond" panose="020B0606030402020204" pitchFamily="34" charset="0"/>
              </a:rPr>
              <a:t>Custodian</a:t>
            </a:r>
          </a:p>
        </p:txBody>
      </p:sp>
      <p:sp>
        <p:nvSpPr>
          <p:cNvPr id="15" name="TextBox 14">
            <a:extLst>
              <a:ext uri="{FF2B5EF4-FFF2-40B4-BE49-F238E27FC236}">
                <a16:creationId xmlns:a16="http://schemas.microsoft.com/office/drawing/2014/main" id="{D7A2383D-2AE7-7D5E-9CF3-46DF9EAA58D7}"/>
              </a:ext>
            </a:extLst>
          </p:cNvPr>
          <p:cNvSpPr txBox="1"/>
          <p:nvPr/>
        </p:nvSpPr>
        <p:spPr>
          <a:xfrm>
            <a:off x="8003408" y="1840527"/>
            <a:ext cx="1097280" cy="1097280"/>
          </a:xfrm>
          <a:prstGeom prst="rect">
            <a:avLst/>
          </a:prstGeom>
          <a:solidFill>
            <a:schemeClr val="tx1"/>
          </a:solidFill>
          <a:ln w="22225">
            <a:solidFill>
              <a:schemeClr val="bg1"/>
            </a:solidFill>
          </a:ln>
        </p:spPr>
        <p:txBody>
          <a:bodyPr wrap="square" rtlCol="0" anchor="ctr">
            <a:noAutofit/>
          </a:bodyPr>
          <a:lstStyle/>
          <a:p>
            <a:pPr algn="ctr"/>
            <a:r>
              <a:rPr lang="en-US" sz="1400" dirty="0">
                <a:solidFill>
                  <a:schemeClr val="bg1"/>
                </a:solidFill>
                <a:latin typeface="Franklin Gothic Medium Cond" panose="020B0606030402020204" pitchFamily="34" charset="0"/>
              </a:rPr>
              <a:t>Bank</a:t>
            </a:r>
          </a:p>
        </p:txBody>
      </p:sp>
      <p:sp>
        <p:nvSpPr>
          <p:cNvPr id="20" name="Rectangle 19">
            <a:extLst>
              <a:ext uri="{FF2B5EF4-FFF2-40B4-BE49-F238E27FC236}">
                <a16:creationId xmlns:a16="http://schemas.microsoft.com/office/drawing/2014/main" id="{3BCA7294-EFB2-35E4-2418-A7FD6B562B32}"/>
              </a:ext>
            </a:extLst>
          </p:cNvPr>
          <p:cNvSpPr/>
          <p:nvPr/>
        </p:nvSpPr>
        <p:spPr bwMode="auto">
          <a:xfrm>
            <a:off x="7802564" y="4766832"/>
            <a:ext cx="1994670" cy="738664"/>
          </a:xfrm>
          <a:prstGeom prst="rect">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0" anchor="ctr" anchorCtr="0">
            <a:noAutofit/>
          </a:bodyPr>
          <a:lstStyle/>
          <a:p>
            <a:pPr algn="ctr" eaLnBrk="1" hangingPunct="1">
              <a:defRPr/>
            </a:pPr>
            <a:r>
              <a:rPr lang="en-US" sz="1200" dirty="0">
                <a:solidFill>
                  <a:schemeClr val="tx1"/>
                </a:solidFill>
                <a:latin typeface="FranklinGothicURWBoo" pitchFamily="2" charset="77"/>
                <a:cs typeface="Arial" pitchFamily="34" charset="0"/>
              </a:rPr>
              <a:t>Portfolio Monitoring &amp; Rebalancing</a:t>
            </a:r>
          </a:p>
        </p:txBody>
      </p:sp>
      <p:sp>
        <p:nvSpPr>
          <p:cNvPr id="21" name="Rectangle 20">
            <a:extLst>
              <a:ext uri="{FF2B5EF4-FFF2-40B4-BE49-F238E27FC236}">
                <a16:creationId xmlns:a16="http://schemas.microsoft.com/office/drawing/2014/main" id="{9D13F6CD-A2DF-7B89-339A-EA71AFCD97FE}"/>
              </a:ext>
            </a:extLst>
          </p:cNvPr>
          <p:cNvSpPr/>
          <p:nvPr/>
        </p:nvSpPr>
        <p:spPr bwMode="auto">
          <a:xfrm>
            <a:off x="2152148" y="4766833"/>
            <a:ext cx="1548567" cy="1671210"/>
          </a:xfrm>
          <a:prstGeom prst="rect">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nchorCtr="0">
            <a:noAutofit/>
          </a:bodyPr>
          <a:lstStyle/>
          <a:p>
            <a:pPr eaLnBrk="1" hangingPunct="1">
              <a:buFont typeface="Arial" pitchFamily="34" charset="0"/>
              <a:buChar char="•"/>
              <a:defRPr/>
            </a:pPr>
            <a:r>
              <a:rPr lang="en-US" sz="1200" dirty="0">
                <a:solidFill>
                  <a:schemeClr val="tx1"/>
                </a:solidFill>
                <a:latin typeface="FranklinGothicURWBoo" pitchFamily="2" charset="77"/>
                <a:cs typeface="Arial" pitchFamily="34" charset="0"/>
              </a:rPr>
              <a:t>Transactions</a:t>
            </a:r>
          </a:p>
          <a:p>
            <a:pPr marL="91440" eaLnBrk="1" hangingPunct="1">
              <a:defRPr/>
            </a:pPr>
            <a:r>
              <a:rPr lang="en-US" sz="1200" dirty="0">
                <a:solidFill>
                  <a:schemeClr val="tx1"/>
                </a:solidFill>
                <a:latin typeface="FranklinGothicURWBoo" pitchFamily="2" charset="77"/>
                <a:cs typeface="Arial" pitchFamily="34" charset="0"/>
              </a:rPr>
              <a:t> Contributions</a:t>
            </a:r>
          </a:p>
          <a:p>
            <a:pPr marL="91440" eaLnBrk="1" hangingPunct="1">
              <a:defRPr/>
            </a:pPr>
            <a:r>
              <a:rPr lang="en-US" sz="1200" dirty="0">
                <a:solidFill>
                  <a:schemeClr val="tx1"/>
                </a:solidFill>
                <a:latin typeface="FranklinGothicURWBoo" pitchFamily="2" charset="77"/>
                <a:cs typeface="Arial" pitchFamily="34" charset="0"/>
              </a:rPr>
              <a:t> Withdrawals</a:t>
            </a:r>
          </a:p>
          <a:p>
            <a:pPr marL="91440" eaLnBrk="1" hangingPunct="1">
              <a:defRPr/>
            </a:pPr>
            <a:r>
              <a:rPr lang="en-US" sz="1200" dirty="0">
                <a:solidFill>
                  <a:schemeClr val="tx1"/>
                </a:solidFill>
                <a:latin typeface="FranklinGothicURWBoo" pitchFamily="2" charset="77"/>
                <a:cs typeface="Arial" pitchFamily="34" charset="0"/>
              </a:rPr>
              <a:t> Fees</a:t>
            </a:r>
          </a:p>
          <a:p>
            <a:pPr marL="91440" eaLnBrk="1" hangingPunct="1">
              <a:defRPr/>
            </a:pPr>
            <a:r>
              <a:rPr lang="en-US" sz="1200" dirty="0">
                <a:solidFill>
                  <a:schemeClr val="tx1"/>
                </a:solidFill>
                <a:latin typeface="FranklinGothicURWBoo" pitchFamily="2" charset="77"/>
                <a:cs typeface="Arial" pitchFamily="34" charset="0"/>
              </a:rPr>
              <a:t> Charges</a:t>
            </a:r>
          </a:p>
          <a:p>
            <a:pPr eaLnBrk="1" hangingPunct="1">
              <a:buFont typeface="Arial" pitchFamily="34" charset="0"/>
              <a:buChar char="•"/>
              <a:defRPr/>
            </a:pPr>
            <a:r>
              <a:rPr lang="en-US" sz="1200" dirty="0">
                <a:solidFill>
                  <a:schemeClr val="tx1"/>
                </a:solidFill>
                <a:latin typeface="FranklinGothicURWBoo" pitchFamily="2" charset="77"/>
                <a:cs typeface="Arial" pitchFamily="34" charset="0"/>
              </a:rPr>
              <a:t>Prices</a:t>
            </a:r>
          </a:p>
          <a:p>
            <a:pPr eaLnBrk="1" hangingPunct="1">
              <a:buFont typeface="Arial" pitchFamily="34" charset="0"/>
              <a:buChar char="•"/>
              <a:defRPr/>
            </a:pPr>
            <a:r>
              <a:rPr lang="en-US" sz="1200" dirty="0">
                <a:solidFill>
                  <a:schemeClr val="tx1"/>
                </a:solidFill>
                <a:latin typeface="FranklinGothicURWBoo" pitchFamily="2" charset="77"/>
                <a:cs typeface="Arial" pitchFamily="34" charset="0"/>
              </a:rPr>
              <a:t>Positions</a:t>
            </a:r>
          </a:p>
        </p:txBody>
      </p:sp>
      <p:sp>
        <p:nvSpPr>
          <p:cNvPr id="22" name="Rectangle 21">
            <a:extLst>
              <a:ext uri="{FF2B5EF4-FFF2-40B4-BE49-F238E27FC236}">
                <a16:creationId xmlns:a16="http://schemas.microsoft.com/office/drawing/2014/main" id="{08755B87-7E78-8DD5-2B3E-3C630015F76B}"/>
              </a:ext>
            </a:extLst>
          </p:cNvPr>
          <p:cNvSpPr/>
          <p:nvPr/>
        </p:nvSpPr>
        <p:spPr bwMode="auto">
          <a:xfrm>
            <a:off x="260923" y="4766832"/>
            <a:ext cx="1548568" cy="1671210"/>
          </a:xfrm>
          <a:prstGeom prst="rect">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nchorCtr="0">
            <a:noAutofit/>
          </a:bodyPr>
          <a:lstStyle/>
          <a:p>
            <a:pPr algn="ctr" eaLnBrk="1" hangingPunct="1">
              <a:defRPr/>
            </a:pPr>
            <a:r>
              <a:rPr lang="en-US" sz="1200" dirty="0">
                <a:solidFill>
                  <a:schemeClr val="tx1"/>
                </a:solidFill>
                <a:latin typeface="FranklinGothicURWBoo" pitchFamily="2" charset="77"/>
                <a:cs typeface="Arial" pitchFamily="34" charset="0"/>
              </a:rPr>
              <a:t>Mason utilizes several software services to collect account data.</a:t>
            </a:r>
          </a:p>
        </p:txBody>
      </p:sp>
      <p:sp>
        <p:nvSpPr>
          <p:cNvPr id="23" name="Rectangle 22">
            <a:extLst>
              <a:ext uri="{FF2B5EF4-FFF2-40B4-BE49-F238E27FC236}">
                <a16:creationId xmlns:a16="http://schemas.microsoft.com/office/drawing/2014/main" id="{22A3795C-6D6D-D2B8-3C39-2AD65DEBDB70}"/>
              </a:ext>
            </a:extLst>
          </p:cNvPr>
          <p:cNvSpPr/>
          <p:nvPr/>
        </p:nvSpPr>
        <p:spPr bwMode="auto">
          <a:xfrm>
            <a:off x="7802563" y="5580845"/>
            <a:ext cx="1994913" cy="1284904"/>
          </a:xfrm>
          <a:prstGeom prst="rect">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t" anchorCtr="0">
            <a:noAutofit/>
          </a:bodyPr>
          <a:lstStyle/>
          <a:p>
            <a:pPr algn="ctr" eaLnBrk="1" hangingPunct="1">
              <a:defRPr/>
            </a:pPr>
            <a:r>
              <a:rPr lang="en-US" sz="1200" dirty="0">
                <a:solidFill>
                  <a:schemeClr val="tx1"/>
                </a:solidFill>
                <a:latin typeface="FranklinGothicURWBoo" pitchFamily="2" charset="77"/>
                <a:cs typeface="Arial" pitchFamily="34" charset="0"/>
              </a:rPr>
              <a:t> Monthly Accounting Reports</a:t>
            </a:r>
          </a:p>
          <a:p>
            <a:pPr algn="ctr" eaLnBrk="1" hangingPunct="1">
              <a:defRPr/>
            </a:pPr>
            <a:endParaRPr lang="en-US" sz="1200" dirty="0">
              <a:solidFill>
                <a:schemeClr val="tx1"/>
              </a:solidFill>
              <a:latin typeface="FranklinGothicURWBoo" pitchFamily="2" charset="77"/>
              <a:cs typeface="Arial" pitchFamily="34" charset="0"/>
            </a:endParaRPr>
          </a:p>
          <a:p>
            <a:pPr algn="ctr" eaLnBrk="1" hangingPunct="1">
              <a:defRPr/>
            </a:pPr>
            <a:r>
              <a:rPr lang="en-US" sz="1200" dirty="0">
                <a:solidFill>
                  <a:schemeClr val="tx1"/>
                </a:solidFill>
                <a:latin typeface="FranklinGothicURWBoo" pitchFamily="2" charset="77"/>
                <a:cs typeface="Arial" pitchFamily="34" charset="0"/>
              </a:rPr>
              <a:t> Quarterly Performance Reports</a:t>
            </a:r>
          </a:p>
        </p:txBody>
      </p:sp>
      <p:sp>
        <p:nvSpPr>
          <p:cNvPr id="25" name="Rectangle 24">
            <a:extLst>
              <a:ext uri="{FF2B5EF4-FFF2-40B4-BE49-F238E27FC236}">
                <a16:creationId xmlns:a16="http://schemas.microsoft.com/office/drawing/2014/main" id="{3246F99A-89DB-3F58-9BAC-753600B3C332}"/>
              </a:ext>
            </a:extLst>
          </p:cNvPr>
          <p:cNvSpPr/>
          <p:nvPr/>
        </p:nvSpPr>
        <p:spPr bwMode="auto">
          <a:xfrm>
            <a:off x="5917156" y="5179561"/>
            <a:ext cx="1548565" cy="738664"/>
          </a:xfrm>
          <a:prstGeom prst="rect">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nchor="ctr">
            <a:noAutofit/>
          </a:bodyPr>
          <a:lstStyle/>
          <a:p>
            <a:pPr algn="ctr" eaLnBrk="1" hangingPunct="1">
              <a:defRPr/>
            </a:pPr>
            <a:r>
              <a:rPr lang="en-US" sz="1200" dirty="0">
                <a:solidFill>
                  <a:schemeClr val="tx1"/>
                </a:solidFill>
                <a:latin typeface="FranklinGothicURWBoo" pitchFamily="2" charset="77"/>
                <a:cs typeface="Arial" pitchFamily="34" charset="0"/>
              </a:rPr>
              <a:t>Daily Reconciliation*</a:t>
            </a:r>
          </a:p>
        </p:txBody>
      </p:sp>
      <p:cxnSp>
        <p:nvCxnSpPr>
          <p:cNvPr id="30" name="Straight Arrow Connector 29">
            <a:extLst>
              <a:ext uri="{FF2B5EF4-FFF2-40B4-BE49-F238E27FC236}">
                <a16:creationId xmlns:a16="http://schemas.microsoft.com/office/drawing/2014/main" id="{8E88FF2A-D3F2-8AC2-5C86-4CF899132656}"/>
              </a:ext>
            </a:extLst>
          </p:cNvPr>
          <p:cNvCxnSpPr>
            <a:cxnSpLocks/>
          </p:cNvCxnSpPr>
          <p:nvPr/>
        </p:nvCxnSpPr>
        <p:spPr>
          <a:xfrm flipH="1">
            <a:off x="1860286" y="3632384"/>
            <a:ext cx="1930839" cy="735948"/>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BF99476-2C5E-DEE4-6237-3892606D6ABE}"/>
              </a:ext>
            </a:extLst>
          </p:cNvPr>
          <p:cNvSpPr txBox="1"/>
          <p:nvPr/>
        </p:nvSpPr>
        <p:spPr>
          <a:xfrm>
            <a:off x="260923" y="4409838"/>
            <a:ext cx="1548565" cy="288754"/>
          </a:xfrm>
          <a:prstGeom prst="rect">
            <a:avLst/>
          </a:prstGeom>
          <a:solidFill>
            <a:schemeClr val="tx2">
              <a:alpha val="75000"/>
            </a:schemeClr>
          </a:solidFill>
        </p:spPr>
        <p:txBody>
          <a:bodyPr wrap="square" lIns="0" tIns="0" rIns="0" bIns="0" rtlCol="0" anchor="ctr">
            <a:noAutofit/>
          </a:bodyPr>
          <a:lstStyle/>
          <a:p>
            <a:pPr algn="ctr"/>
            <a:r>
              <a:rPr lang="en-US" sz="1200" b="1" dirty="0">
                <a:solidFill>
                  <a:schemeClr val="bg1"/>
                </a:solidFill>
                <a:latin typeface="Franklin Gothic Demi" panose="020B0603020102020204" pitchFamily="34" charset="0"/>
              </a:rPr>
              <a:t>Daily Download</a:t>
            </a:r>
          </a:p>
        </p:txBody>
      </p:sp>
      <p:sp>
        <p:nvSpPr>
          <p:cNvPr id="32" name="TextBox 31">
            <a:extLst>
              <a:ext uri="{FF2B5EF4-FFF2-40B4-BE49-F238E27FC236}">
                <a16:creationId xmlns:a16="http://schemas.microsoft.com/office/drawing/2014/main" id="{D2E34245-D979-5C08-5DA7-4B78D24AD85A}"/>
              </a:ext>
            </a:extLst>
          </p:cNvPr>
          <p:cNvSpPr txBox="1"/>
          <p:nvPr/>
        </p:nvSpPr>
        <p:spPr>
          <a:xfrm>
            <a:off x="2152149" y="4409838"/>
            <a:ext cx="1548565" cy="288754"/>
          </a:xfrm>
          <a:prstGeom prst="rect">
            <a:avLst/>
          </a:prstGeom>
          <a:solidFill>
            <a:schemeClr val="tx2">
              <a:alpha val="75000"/>
            </a:schemeClr>
          </a:solidFill>
        </p:spPr>
        <p:txBody>
          <a:bodyPr wrap="square" lIns="0" tIns="0" rIns="0" bIns="0" rtlCol="0" anchor="ctr">
            <a:noAutofit/>
          </a:bodyPr>
          <a:lstStyle/>
          <a:p>
            <a:pPr algn="ctr"/>
            <a:r>
              <a:rPr lang="en-US" sz="1200" b="1" dirty="0">
                <a:solidFill>
                  <a:schemeClr val="bg1"/>
                </a:solidFill>
                <a:latin typeface="Franklin Gothic Demi" panose="020B0603020102020204" pitchFamily="34" charset="0"/>
              </a:rPr>
              <a:t>Data Capture</a:t>
            </a:r>
          </a:p>
        </p:txBody>
      </p:sp>
      <p:sp>
        <p:nvSpPr>
          <p:cNvPr id="33" name="TextBox 32">
            <a:extLst>
              <a:ext uri="{FF2B5EF4-FFF2-40B4-BE49-F238E27FC236}">
                <a16:creationId xmlns:a16="http://schemas.microsoft.com/office/drawing/2014/main" id="{F4BE5CFB-43E6-FAF3-C37B-B99100D71472}"/>
              </a:ext>
            </a:extLst>
          </p:cNvPr>
          <p:cNvSpPr txBox="1"/>
          <p:nvPr/>
        </p:nvSpPr>
        <p:spPr>
          <a:xfrm>
            <a:off x="4035540" y="4409838"/>
            <a:ext cx="3430181" cy="288754"/>
          </a:xfrm>
          <a:prstGeom prst="rect">
            <a:avLst/>
          </a:prstGeom>
          <a:solidFill>
            <a:schemeClr val="tx2">
              <a:alpha val="75000"/>
            </a:schemeClr>
          </a:solidFill>
        </p:spPr>
        <p:txBody>
          <a:bodyPr wrap="square" lIns="0" tIns="0" rIns="0" bIns="0" rtlCol="0" anchor="ctr">
            <a:noAutofit/>
          </a:bodyPr>
          <a:lstStyle/>
          <a:p>
            <a:pPr algn="ctr"/>
            <a:r>
              <a:rPr lang="en-US" sz="1200" b="1" dirty="0">
                <a:solidFill>
                  <a:schemeClr val="bg1"/>
                </a:solidFill>
                <a:latin typeface="Franklin Gothic Demi" panose="020B0603020102020204" pitchFamily="34" charset="0"/>
              </a:rPr>
              <a:t>Investment Classification &amp; Organization</a:t>
            </a:r>
          </a:p>
        </p:txBody>
      </p:sp>
      <p:sp>
        <p:nvSpPr>
          <p:cNvPr id="34" name="TextBox 33">
            <a:extLst>
              <a:ext uri="{FF2B5EF4-FFF2-40B4-BE49-F238E27FC236}">
                <a16:creationId xmlns:a16="http://schemas.microsoft.com/office/drawing/2014/main" id="{90361B33-03BD-F3DB-C688-2AFE61C7BF10}"/>
              </a:ext>
            </a:extLst>
          </p:cNvPr>
          <p:cNvSpPr txBox="1"/>
          <p:nvPr/>
        </p:nvSpPr>
        <p:spPr>
          <a:xfrm>
            <a:off x="7802322" y="4409838"/>
            <a:ext cx="1994670" cy="288069"/>
          </a:xfrm>
          <a:prstGeom prst="rect">
            <a:avLst/>
          </a:prstGeom>
          <a:solidFill>
            <a:schemeClr val="tx2">
              <a:alpha val="75000"/>
            </a:schemeClr>
          </a:solidFill>
        </p:spPr>
        <p:txBody>
          <a:bodyPr wrap="square" lIns="0" tIns="0" rIns="0" bIns="0" rtlCol="0" anchor="ctr">
            <a:noAutofit/>
          </a:bodyPr>
          <a:lstStyle/>
          <a:p>
            <a:pPr algn="ctr"/>
            <a:r>
              <a:rPr lang="en-US" sz="1200" b="1" dirty="0">
                <a:solidFill>
                  <a:schemeClr val="bg1"/>
                </a:solidFill>
                <a:latin typeface="Franklin Gothic Demi" panose="020B0603020102020204" pitchFamily="34" charset="0"/>
              </a:rPr>
              <a:t>Portfolio Management</a:t>
            </a:r>
          </a:p>
        </p:txBody>
      </p:sp>
      <p:sp>
        <p:nvSpPr>
          <p:cNvPr id="35" name="TextBox 34">
            <a:extLst>
              <a:ext uri="{FF2B5EF4-FFF2-40B4-BE49-F238E27FC236}">
                <a16:creationId xmlns:a16="http://schemas.microsoft.com/office/drawing/2014/main" id="{4077D29A-D88C-DA54-A63F-FB34448AC33A}"/>
              </a:ext>
            </a:extLst>
          </p:cNvPr>
          <p:cNvSpPr txBox="1"/>
          <p:nvPr/>
        </p:nvSpPr>
        <p:spPr>
          <a:xfrm>
            <a:off x="7802321" y="6934674"/>
            <a:ext cx="1994913" cy="261610"/>
          </a:xfrm>
          <a:prstGeom prst="rect">
            <a:avLst/>
          </a:prstGeom>
          <a:solidFill>
            <a:schemeClr val="tx2">
              <a:alpha val="75000"/>
            </a:schemeClr>
          </a:solidFill>
        </p:spPr>
        <p:txBody>
          <a:bodyPr wrap="square" lIns="0" tIns="0" rIns="0" bIns="0" rtlCol="0" anchor="ctr">
            <a:noAutofit/>
          </a:bodyPr>
          <a:lstStyle/>
          <a:p>
            <a:pPr algn="ctr"/>
            <a:r>
              <a:rPr lang="en-US" sz="1200" b="1" dirty="0">
                <a:solidFill>
                  <a:schemeClr val="bg1"/>
                </a:solidFill>
                <a:latin typeface="Franklin Gothic Demi" panose="020B0603020102020204" pitchFamily="34" charset="0"/>
              </a:rPr>
              <a:t>Portfolio Reporting</a:t>
            </a:r>
          </a:p>
        </p:txBody>
      </p:sp>
      <p:sp>
        <p:nvSpPr>
          <p:cNvPr id="39" name="Right Arrow 38">
            <a:extLst>
              <a:ext uri="{FF2B5EF4-FFF2-40B4-BE49-F238E27FC236}">
                <a16:creationId xmlns:a16="http://schemas.microsoft.com/office/drawing/2014/main" id="{8B66ED98-2C6C-8747-D9C2-FCBDDE48F64B}"/>
              </a:ext>
            </a:extLst>
          </p:cNvPr>
          <p:cNvSpPr/>
          <p:nvPr/>
        </p:nvSpPr>
        <p:spPr>
          <a:xfrm rot="19800000">
            <a:off x="7487423" y="5141586"/>
            <a:ext cx="320166" cy="267414"/>
          </a:xfrm>
          <a:prstGeom prst="rightArrow">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a:extLst>
              <a:ext uri="{FF2B5EF4-FFF2-40B4-BE49-F238E27FC236}">
                <a16:creationId xmlns:a16="http://schemas.microsoft.com/office/drawing/2014/main" id="{50FC4A27-3265-928D-0C06-CCD2813559AF}"/>
              </a:ext>
            </a:extLst>
          </p:cNvPr>
          <p:cNvSpPr/>
          <p:nvPr/>
        </p:nvSpPr>
        <p:spPr>
          <a:xfrm rot="1800000">
            <a:off x="7487424" y="5715624"/>
            <a:ext cx="320166" cy="267414"/>
          </a:xfrm>
          <a:prstGeom prst="rightArrow">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1">
            <a:extLst>
              <a:ext uri="{FF2B5EF4-FFF2-40B4-BE49-F238E27FC236}">
                <a16:creationId xmlns:a16="http://schemas.microsoft.com/office/drawing/2014/main" id="{61CA2F1A-21A8-0DC2-AC4C-FDE9CCF9CCAB}"/>
              </a:ext>
            </a:extLst>
          </p:cNvPr>
          <p:cNvSpPr txBox="1">
            <a:spLocks noChangeArrowheads="1"/>
          </p:cNvSpPr>
          <p:nvPr/>
        </p:nvSpPr>
        <p:spPr bwMode="auto">
          <a:xfrm>
            <a:off x="257788" y="6884978"/>
            <a:ext cx="67437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pPr>
            <a:r>
              <a:rPr lang="en-US" altLang="en-US" sz="1050" b="0" dirty="0">
                <a:solidFill>
                  <a:schemeClr val="tx1">
                    <a:lumMod val="65000"/>
                    <a:lumOff val="35000"/>
                  </a:schemeClr>
                </a:solidFill>
                <a:latin typeface="Franklin Gothic Book" panose="020B0503020102020204" pitchFamily="34" charset="0"/>
              </a:rPr>
              <a:t>*Data capture may be done monthly via manual data entry – depends upon custodian’s systems.</a:t>
            </a:r>
          </a:p>
        </p:txBody>
      </p:sp>
      <p:sp>
        <p:nvSpPr>
          <p:cNvPr id="18" name="Rectangle 17">
            <a:extLst>
              <a:ext uri="{FF2B5EF4-FFF2-40B4-BE49-F238E27FC236}">
                <a16:creationId xmlns:a16="http://schemas.microsoft.com/office/drawing/2014/main" id="{47617F05-694C-AADB-74BA-AAB797E60635}"/>
              </a:ext>
            </a:extLst>
          </p:cNvPr>
          <p:cNvSpPr/>
          <p:nvPr/>
        </p:nvSpPr>
        <p:spPr>
          <a:xfrm>
            <a:off x="3740325" y="3135514"/>
            <a:ext cx="2518308" cy="1044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Text&#10;&#10;Description automatically generated">
            <a:extLst>
              <a:ext uri="{FF2B5EF4-FFF2-40B4-BE49-F238E27FC236}">
                <a16:creationId xmlns:a16="http://schemas.microsoft.com/office/drawing/2014/main" id="{84A22D24-2FFC-DAC5-A4A2-94374AB7FD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2847" y="3253525"/>
            <a:ext cx="2292706" cy="807032"/>
          </a:xfrm>
          <a:prstGeom prst="rect">
            <a:avLst/>
          </a:prstGeom>
        </p:spPr>
      </p:pic>
      <p:sp>
        <p:nvSpPr>
          <p:cNvPr id="43" name="Right Arrow 42">
            <a:extLst>
              <a:ext uri="{FF2B5EF4-FFF2-40B4-BE49-F238E27FC236}">
                <a16:creationId xmlns:a16="http://schemas.microsoft.com/office/drawing/2014/main" id="{C69DF42C-EC4F-0384-276D-F73709CF90E3}"/>
              </a:ext>
            </a:extLst>
          </p:cNvPr>
          <p:cNvSpPr/>
          <p:nvPr/>
        </p:nvSpPr>
        <p:spPr>
          <a:xfrm>
            <a:off x="5591173" y="5415185"/>
            <a:ext cx="320166" cy="267414"/>
          </a:xfrm>
          <a:prstGeom prst="rightArrow">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a:extLst>
              <a:ext uri="{FF2B5EF4-FFF2-40B4-BE49-F238E27FC236}">
                <a16:creationId xmlns:a16="http://schemas.microsoft.com/office/drawing/2014/main" id="{31545703-C55D-86D3-D609-4F4F139D85A2}"/>
              </a:ext>
            </a:extLst>
          </p:cNvPr>
          <p:cNvSpPr/>
          <p:nvPr/>
        </p:nvSpPr>
        <p:spPr>
          <a:xfrm>
            <a:off x="3711573" y="5415185"/>
            <a:ext cx="320166" cy="267414"/>
          </a:xfrm>
          <a:prstGeom prst="rightArrow">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a:extLst>
              <a:ext uri="{FF2B5EF4-FFF2-40B4-BE49-F238E27FC236}">
                <a16:creationId xmlns:a16="http://schemas.microsoft.com/office/drawing/2014/main" id="{9BCDEC2A-28AA-2374-F53D-2569E9B998BC}"/>
              </a:ext>
            </a:extLst>
          </p:cNvPr>
          <p:cNvSpPr/>
          <p:nvPr/>
        </p:nvSpPr>
        <p:spPr>
          <a:xfrm>
            <a:off x="1819273" y="5415185"/>
            <a:ext cx="320166" cy="267414"/>
          </a:xfrm>
          <a:prstGeom prst="rightArrow">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300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7BD1D-D988-197A-5A4C-C595DFA75787}"/>
              </a:ext>
            </a:extLst>
          </p:cNvPr>
          <p:cNvSpPr>
            <a:spLocks noGrp="1"/>
          </p:cNvSpPr>
          <p:nvPr>
            <p:ph type="ctrTitle"/>
          </p:nvPr>
        </p:nvSpPr>
        <p:spPr/>
        <p:txBody>
          <a:bodyPr/>
          <a:lstStyle/>
          <a:p>
            <a:r>
              <a:rPr lang="en-US" dirty="0"/>
              <a:t>The Benefits of Data Aggregation</a:t>
            </a:r>
          </a:p>
        </p:txBody>
      </p:sp>
      <p:sp>
        <p:nvSpPr>
          <p:cNvPr id="5" name="Text Placeholder 4">
            <a:extLst>
              <a:ext uri="{FF2B5EF4-FFF2-40B4-BE49-F238E27FC236}">
                <a16:creationId xmlns:a16="http://schemas.microsoft.com/office/drawing/2014/main" id="{1BD980A9-C822-E4AF-22E7-6FD9F25F9DEA}"/>
              </a:ext>
            </a:extLst>
          </p:cNvPr>
          <p:cNvSpPr>
            <a:spLocks noGrp="1"/>
          </p:cNvSpPr>
          <p:nvPr>
            <p:ph type="body" sz="quarter" idx="10"/>
          </p:nvPr>
        </p:nvSpPr>
        <p:spPr/>
        <p:txBody>
          <a:bodyPr/>
          <a:lstStyle/>
          <a:p>
            <a:r>
              <a:rPr lang="en-US" dirty="0"/>
              <a:t>Data aggregation can provide a more comprehensive view of your investments </a:t>
            </a:r>
            <a:br>
              <a:rPr lang="en-US" dirty="0"/>
            </a:br>
            <a:r>
              <a:rPr lang="en-US" dirty="0"/>
              <a:t>and enable more informed decision-making.</a:t>
            </a:r>
          </a:p>
        </p:txBody>
      </p:sp>
      <p:sp>
        <p:nvSpPr>
          <p:cNvPr id="6" name="Text Placeholder 5">
            <a:extLst>
              <a:ext uri="{FF2B5EF4-FFF2-40B4-BE49-F238E27FC236}">
                <a16:creationId xmlns:a16="http://schemas.microsoft.com/office/drawing/2014/main" id="{AD6D1C1A-0134-EA8E-4931-19B98CA053E8}"/>
              </a:ext>
            </a:extLst>
          </p:cNvPr>
          <p:cNvSpPr>
            <a:spLocks noGrp="1"/>
          </p:cNvSpPr>
          <p:nvPr>
            <p:ph type="body" sz="quarter" idx="11"/>
          </p:nvPr>
        </p:nvSpPr>
        <p:spPr>
          <a:xfrm>
            <a:off x="754063" y="2411759"/>
            <a:ext cx="8847137" cy="4024179"/>
          </a:xfrm>
        </p:spPr>
        <p:txBody>
          <a:bodyPr/>
          <a:lstStyle/>
          <a:p>
            <a:pPr>
              <a:spcAft>
                <a:spcPts val="1200"/>
              </a:spcAft>
            </a:pPr>
            <a:r>
              <a:rPr lang="en-US" b="1" dirty="0">
                <a:latin typeface="Franklin Gothic Demi" panose="020B0603020102020204" pitchFamily="34" charset="0"/>
              </a:rPr>
              <a:t>Data aggregation addresses the following challenges:</a:t>
            </a:r>
          </a:p>
          <a:p>
            <a:pPr marL="684213" lvl="1" indent="0">
              <a:buNone/>
            </a:pPr>
            <a:r>
              <a:rPr lang="en-US" sz="1400" dirty="0">
                <a:latin typeface="Franklin Gothic Demi" panose="020B0703020102020204" pitchFamily="34" charset="0"/>
              </a:rPr>
              <a:t>Data integrity</a:t>
            </a:r>
          </a:p>
          <a:p>
            <a:pPr marL="914400" lvl="1" indent="-230188"/>
            <a:r>
              <a:rPr lang="en-US" sz="1400" dirty="0">
                <a:latin typeface="Franklin Gothic Book" panose="020B0503020102020204" pitchFamily="34" charset="0"/>
              </a:rPr>
              <a:t>Data provided by advisors may be incomplete and or inconsistent</a:t>
            </a:r>
          </a:p>
          <a:p>
            <a:pPr marL="914400" lvl="1" indent="-230188"/>
            <a:r>
              <a:rPr lang="en-US" sz="1400" dirty="0">
                <a:latin typeface="Franklin Gothic Book" panose="020B0503020102020204" pitchFamily="34" charset="0"/>
              </a:rPr>
              <a:t>Duplicate investments/allocations at each local advisor</a:t>
            </a:r>
          </a:p>
          <a:p>
            <a:pPr lvl="1"/>
            <a:endParaRPr lang="en-US" sz="1400" dirty="0">
              <a:latin typeface="Franklin Gothic Book" panose="020B0503020102020204" pitchFamily="34" charset="0"/>
            </a:endParaRPr>
          </a:p>
          <a:p>
            <a:pPr marL="684213" lvl="1" indent="0">
              <a:buNone/>
            </a:pPr>
            <a:r>
              <a:rPr lang="en-US" sz="1400" dirty="0">
                <a:latin typeface="Franklin Gothic Demi" panose="020B0703020102020204" pitchFamily="34" charset="0"/>
              </a:rPr>
              <a:t>Performance tracking</a:t>
            </a:r>
          </a:p>
          <a:p>
            <a:pPr marL="914400" lvl="1" indent="-230188"/>
            <a:r>
              <a:rPr lang="en-US" sz="1400" dirty="0">
                <a:latin typeface="Franklin Gothic Book" panose="020B0503020102020204" pitchFamily="34" charset="0"/>
              </a:rPr>
              <a:t>Performance reporting process complex and time intensive</a:t>
            </a:r>
          </a:p>
          <a:p>
            <a:pPr marL="914400" lvl="1" indent="-230188"/>
            <a:r>
              <a:rPr lang="en-US" sz="1400" dirty="0">
                <a:latin typeface="Franklin Gothic Book" panose="020B0503020102020204" pitchFamily="34" charset="0"/>
              </a:rPr>
              <a:t>Rebalancing strategy not as efficient as desired</a:t>
            </a:r>
          </a:p>
          <a:p>
            <a:pPr marL="914400" lvl="1" indent="-230188"/>
            <a:r>
              <a:rPr lang="en-US" sz="1400" dirty="0">
                <a:latin typeface="Franklin Gothic Book" panose="020B0503020102020204" pitchFamily="34" charset="0"/>
              </a:rPr>
              <a:t>Investment performance not meeting expectations for multi-advisor pooled accounts</a:t>
            </a:r>
          </a:p>
          <a:p>
            <a:pPr lvl="1"/>
            <a:endParaRPr lang="en-US" sz="1400" dirty="0">
              <a:latin typeface="Franklin Gothic Book" panose="020B0503020102020204" pitchFamily="34" charset="0"/>
            </a:endParaRPr>
          </a:p>
          <a:p>
            <a:pPr marL="684213" lvl="1" indent="0">
              <a:buNone/>
            </a:pPr>
            <a:r>
              <a:rPr lang="en-US" sz="1400" dirty="0">
                <a:latin typeface="Franklin Gothic Demi" panose="020B0703020102020204" pitchFamily="34" charset="0"/>
              </a:rPr>
              <a:t>Managing advisors</a:t>
            </a:r>
          </a:p>
          <a:p>
            <a:pPr marL="914400" lvl="1" indent="-230188"/>
            <a:r>
              <a:rPr lang="en-US" sz="1400" dirty="0">
                <a:latin typeface="Franklin Gothic Book" panose="020B0503020102020204" pitchFamily="34" charset="0"/>
              </a:rPr>
              <a:t>Local advisor coordination process can be challenging</a:t>
            </a:r>
          </a:p>
          <a:p>
            <a:pPr marL="914400" lvl="1" indent="-230188"/>
            <a:r>
              <a:rPr lang="en-US" sz="1400" dirty="0">
                <a:latin typeface="Franklin Gothic Book" panose="020B0503020102020204" pitchFamily="34" charset="0"/>
              </a:rPr>
              <a:t>Desire to keep and grow local advisor relationships</a:t>
            </a:r>
          </a:p>
          <a:p>
            <a:pPr marL="914400" lvl="1" indent="-230188"/>
            <a:r>
              <a:rPr lang="en-US" sz="1400" dirty="0">
                <a:latin typeface="Franklin Gothic Book" panose="020B0503020102020204" pitchFamily="34" charset="0"/>
              </a:rPr>
              <a:t>Desire to enhance their portfolio management process</a:t>
            </a:r>
          </a:p>
          <a:p>
            <a:endParaRPr lang="en-US" dirty="0"/>
          </a:p>
        </p:txBody>
      </p:sp>
    </p:spTree>
    <p:extLst>
      <p:ext uri="{BB962C8B-B14F-4D97-AF65-F5344CB8AC3E}">
        <p14:creationId xmlns:p14="http://schemas.microsoft.com/office/powerpoint/2010/main" val="414481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05F6-62F5-182F-8FE2-3260E81DCE66}"/>
              </a:ext>
            </a:extLst>
          </p:cNvPr>
          <p:cNvSpPr>
            <a:spLocks noGrp="1"/>
          </p:cNvSpPr>
          <p:nvPr>
            <p:ph type="ctrTitle"/>
          </p:nvPr>
        </p:nvSpPr>
        <p:spPr/>
        <p:txBody>
          <a:bodyPr/>
          <a:lstStyle/>
          <a:p>
            <a:r>
              <a:rPr lang="en-US" dirty="0"/>
              <a:t>An Efficient Data Aggregation Process</a:t>
            </a:r>
          </a:p>
        </p:txBody>
      </p:sp>
      <p:sp>
        <p:nvSpPr>
          <p:cNvPr id="3" name="Text Placeholder 2">
            <a:extLst>
              <a:ext uri="{FF2B5EF4-FFF2-40B4-BE49-F238E27FC236}">
                <a16:creationId xmlns:a16="http://schemas.microsoft.com/office/drawing/2014/main" id="{30AC6FB1-D07F-D8EF-C282-141A932AEB52}"/>
              </a:ext>
            </a:extLst>
          </p:cNvPr>
          <p:cNvSpPr>
            <a:spLocks noGrp="1"/>
          </p:cNvSpPr>
          <p:nvPr>
            <p:ph type="body" sz="quarter" idx="10"/>
          </p:nvPr>
        </p:nvSpPr>
        <p:spPr/>
        <p:txBody>
          <a:bodyPr/>
          <a:lstStyle/>
          <a:p>
            <a:r>
              <a:rPr lang="en-US" dirty="0"/>
              <a:t>We help you gain deeper financial insight at the total portfolio level, as well as across all your individual accounts, so you can make more informed decisions with less legwork.</a:t>
            </a:r>
          </a:p>
        </p:txBody>
      </p:sp>
      <p:sp>
        <p:nvSpPr>
          <p:cNvPr id="4" name="Text Placeholder 3">
            <a:extLst>
              <a:ext uri="{FF2B5EF4-FFF2-40B4-BE49-F238E27FC236}">
                <a16:creationId xmlns:a16="http://schemas.microsoft.com/office/drawing/2014/main" id="{65BB29C2-FD68-FCB8-16CE-7515921B456B}"/>
              </a:ext>
            </a:extLst>
          </p:cNvPr>
          <p:cNvSpPr>
            <a:spLocks noGrp="1"/>
          </p:cNvSpPr>
          <p:nvPr>
            <p:ph type="body" sz="quarter" idx="11"/>
          </p:nvPr>
        </p:nvSpPr>
        <p:spPr>
          <a:xfrm>
            <a:off x="754063" y="2481331"/>
            <a:ext cx="8847137" cy="1624547"/>
          </a:xfrm>
        </p:spPr>
        <p:txBody>
          <a:bodyPr/>
          <a:lstStyle/>
          <a:p>
            <a:pPr marL="1028700" lvl="1" indent="-342900">
              <a:lnSpc>
                <a:spcPct val="150000"/>
              </a:lnSpc>
            </a:pPr>
            <a:r>
              <a:rPr lang="en-US" sz="1600" dirty="0">
                <a:latin typeface="Franklin Gothic Medium" panose="020B0603020102020204" pitchFamily="34" charset="0"/>
              </a:rPr>
              <a:t>Enhanced data integrity</a:t>
            </a:r>
          </a:p>
          <a:p>
            <a:pPr marL="1028700" lvl="1" indent="-342900">
              <a:lnSpc>
                <a:spcPct val="150000"/>
              </a:lnSpc>
            </a:pPr>
            <a:r>
              <a:rPr lang="en-US" sz="1600" dirty="0">
                <a:latin typeface="Franklin Gothic Medium" panose="020B0603020102020204" pitchFamily="34" charset="0"/>
              </a:rPr>
              <a:t>Multi-advisor/custodian capabilities</a:t>
            </a:r>
          </a:p>
          <a:p>
            <a:pPr marL="1028700" lvl="1" indent="-342900">
              <a:lnSpc>
                <a:spcPct val="150000"/>
              </a:lnSpc>
            </a:pPr>
            <a:r>
              <a:rPr lang="en-US" sz="1600" dirty="0">
                <a:latin typeface="Franklin Gothic Medium" panose="020B0603020102020204" pitchFamily="34" charset="0"/>
              </a:rPr>
              <a:t>Aggregate asset allocation tracking</a:t>
            </a:r>
          </a:p>
          <a:p>
            <a:pPr marL="1028700" lvl="1" indent="-342900">
              <a:lnSpc>
                <a:spcPct val="150000"/>
              </a:lnSpc>
            </a:pPr>
            <a:r>
              <a:rPr lang="en-US" sz="1600" dirty="0">
                <a:latin typeface="Franklin Gothic Medium" panose="020B0603020102020204" pitchFamily="34" charset="0"/>
              </a:rPr>
              <a:t>Comprehensive performance reporting </a:t>
            </a:r>
          </a:p>
        </p:txBody>
      </p:sp>
    </p:spTree>
    <p:extLst>
      <p:ext uri="{BB962C8B-B14F-4D97-AF65-F5344CB8AC3E}">
        <p14:creationId xmlns:p14="http://schemas.microsoft.com/office/powerpoint/2010/main" val="247587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05F6-62F5-182F-8FE2-3260E81DCE66}"/>
              </a:ext>
            </a:extLst>
          </p:cNvPr>
          <p:cNvSpPr>
            <a:spLocks noGrp="1"/>
          </p:cNvSpPr>
          <p:nvPr>
            <p:ph type="ctrTitle"/>
          </p:nvPr>
        </p:nvSpPr>
        <p:spPr/>
        <p:txBody>
          <a:bodyPr/>
          <a:lstStyle/>
          <a:p>
            <a:r>
              <a:rPr lang="en-US" dirty="0"/>
              <a:t>Differences in Data Presentation (1 of 2)</a:t>
            </a:r>
          </a:p>
        </p:txBody>
      </p:sp>
      <p:sp>
        <p:nvSpPr>
          <p:cNvPr id="3" name="Text Placeholder 2">
            <a:extLst>
              <a:ext uri="{FF2B5EF4-FFF2-40B4-BE49-F238E27FC236}">
                <a16:creationId xmlns:a16="http://schemas.microsoft.com/office/drawing/2014/main" id="{30AC6FB1-D07F-D8EF-C282-141A932AEB52}"/>
              </a:ext>
            </a:extLst>
          </p:cNvPr>
          <p:cNvSpPr>
            <a:spLocks noGrp="1"/>
          </p:cNvSpPr>
          <p:nvPr>
            <p:ph type="body" sz="quarter" idx="10"/>
          </p:nvPr>
        </p:nvSpPr>
        <p:spPr/>
        <p:txBody>
          <a:bodyPr/>
          <a:lstStyle/>
          <a:p>
            <a:r>
              <a:rPr lang="en-US" dirty="0"/>
              <a:t>Inconsistencies in Accounting and Reporting</a:t>
            </a:r>
          </a:p>
        </p:txBody>
      </p:sp>
      <p:sp>
        <p:nvSpPr>
          <p:cNvPr id="4" name="Text Placeholder 3">
            <a:extLst>
              <a:ext uri="{FF2B5EF4-FFF2-40B4-BE49-F238E27FC236}">
                <a16:creationId xmlns:a16="http://schemas.microsoft.com/office/drawing/2014/main" id="{65BB29C2-FD68-FCB8-16CE-7515921B456B}"/>
              </a:ext>
            </a:extLst>
          </p:cNvPr>
          <p:cNvSpPr>
            <a:spLocks noGrp="1"/>
          </p:cNvSpPr>
          <p:nvPr>
            <p:ph type="body" sz="quarter" idx="11"/>
          </p:nvPr>
        </p:nvSpPr>
        <p:spPr>
          <a:xfrm>
            <a:off x="762000" y="2023772"/>
            <a:ext cx="9304337" cy="2531847"/>
          </a:xfrm>
        </p:spPr>
        <p:txBody>
          <a:bodyPr/>
          <a:lstStyle/>
          <a:p>
            <a:pPr marL="1028700" lvl="1" indent="-342900">
              <a:lnSpc>
                <a:spcPts val="2500"/>
              </a:lnSpc>
              <a:spcBef>
                <a:spcPts val="0"/>
              </a:spcBef>
            </a:pPr>
            <a:r>
              <a:rPr lang="en-US" sz="1600" dirty="0">
                <a:latin typeface="Franklin Gothic Medium" panose="020B0603020102020204" pitchFamily="34" charset="0"/>
              </a:rPr>
              <a:t>Trade date vs. settlement date</a:t>
            </a:r>
          </a:p>
          <a:p>
            <a:pPr marL="1028700" lvl="1" indent="-342900">
              <a:lnSpc>
                <a:spcPts val="2500"/>
              </a:lnSpc>
              <a:spcBef>
                <a:spcPts val="0"/>
              </a:spcBef>
            </a:pPr>
            <a:r>
              <a:rPr lang="en-US" sz="1600" dirty="0">
                <a:latin typeface="Franklin Gothic Medium" panose="020B0603020102020204" pitchFamily="34" charset="0"/>
              </a:rPr>
              <a:t>Net of fees vs. gross of fees</a:t>
            </a:r>
          </a:p>
          <a:p>
            <a:pPr marL="1028700" lvl="1" indent="-342900">
              <a:lnSpc>
                <a:spcPts val="2500"/>
              </a:lnSpc>
              <a:spcBef>
                <a:spcPts val="0"/>
              </a:spcBef>
            </a:pPr>
            <a:r>
              <a:rPr lang="en-US" sz="1600" dirty="0">
                <a:latin typeface="Franklin Gothic Medium" panose="020B0603020102020204" pitchFamily="34" charset="0"/>
              </a:rPr>
              <a:t>Treatment of management fees (loss vs. flow)</a:t>
            </a:r>
          </a:p>
          <a:p>
            <a:pPr marL="1028700" lvl="1" indent="-342900">
              <a:lnSpc>
                <a:spcPts val="2500"/>
              </a:lnSpc>
              <a:spcBef>
                <a:spcPts val="0"/>
              </a:spcBef>
            </a:pPr>
            <a:r>
              <a:rPr lang="en-US" sz="1600" dirty="0">
                <a:latin typeface="Franklin Gothic Medium" panose="020B0603020102020204" pitchFamily="34" charset="0"/>
              </a:rPr>
              <a:t>Annualized returns vs. cumulative returns</a:t>
            </a:r>
          </a:p>
          <a:p>
            <a:pPr marL="1028700" lvl="1" indent="-342900">
              <a:lnSpc>
                <a:spcPts val="2500"/>
              </a:lnSpc>
              <a:spcBef>
                <a:spcPts val="0"/>
              </a:spcBef>
            </a:pPr>
            <a:r>
              <a:rPr lang="en-US" sz="1600" dirty="0">
                <a:latin typeface="Franklin Gothic Medium" panose="020B0603020102020204" pitchFamily="34" charset="0"/>
              </a:rPr>
              <a:t>Benchmarking</a:t>
            </a:r>
          </a:p>
          <a:p>
            <a:pPr marL="1028700" lvl="1" indent="-342900">
              <a:lnSpc>
                <a:spcPts val="2500"/>
              </a:lnSpc>
              <a:spcBef>
                <a:spcPts val="0"/>
              </a:spcBef>
            </a:pPr>
            <a:r>
              <a:rPr lang="en-US" sz="1600" dirty="0">
                <a:latin typeface="Franklin Gothic Medium" panose="020B0603020102020204" pitchFamily="34" charset="0"/>
              </a:rPr>
              <a:t>Return calculations</a:t>
            </a:r>
          </a:p>
          <a:p>
            <a:pPr marL="1317625" lvl="1" indent="-287338">
              <a:lnSpc>
                <a:spcPts val="2500"/>
              </a:lnSpc>
              <a:spcBef>
                <a:spcPts val="0"/>
              </a:spcBef>
              <a:buSzPct val="80000"/>
              <a:buFont typeface="Courier New" panose="02070309020205020404" pitchFamily="49" charset="0"/>
              <a:buChar char="o"/>
            </a:pPr>
            <a:r>
              <a:rPr lang="en-US" sz="1600" dirty="0">
                <a:latin typeface="Franklin Gothic Medium" panose="020B0603020102020204" pitchFamily="34" charset="0"/>
              </a:rPr>
              <a:t>Daily time-weighted, monthly time-weighted, period time-weighted</a:t>
            </a:r>
          </a:p>
          <a:p>
            <a:pPr marL="1028700" lvl="1" indent="-342900">
              <a:lnSpc>
                <a:spcPts val="2500"/>
              </a:lnSpc>
              <a:spcBef>
                <a:spcPts val="0"/>
              </a:spcBef>
            </a:pPr>
            <a:endParaRPr lang="en-US" sz="1600" dirty="0">
              <a:latin typeface="Franklin Gothic Medium" panose="020B0603020102020204" pitchFamily="34" charset="0"/>
            </a:endParaRPr>
          </a:p>
        </p:txBody>
      </p:sp>
    </p:spTree>
    <p:extLst>
      <p:ext uri="{BB962C8B-B14F-4D97-AF65-F5344CB8AC3E}">
        <p14:creationId xmlns:p14="http://schemas.microsoft.com/office/powerpoint/2010/main" val="295077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505F6-62F5-182F-8FE2-3260E81DCE66}"/>
              </a:ext>
            </a:extLst>
          </p:cNvPr>
          <p:cNvSpPr>
            <a:spLocks noGrp="1"/>
          </p:cNvSpPr>
          <p:nvPr>
            <p:ph type="ctrTitle"/>
          </p:nvPr>
        </p:nvSpPr>
        <p:spPr/>
        <p:txBody>
          <a:bodyPr/>
          <a:lstStyle/>
          <a:p>
            <a:r>
              <a:rPr lang="en-US" dirty="0"/>
              <a:t>Differences in Data Presentation (2 of 2)</a:t>
            </a:r>
          </a:p>
        </p:txBody>
      </p:sp>
      <p:sp>
        <p:nvSpPr>
          <p:cNvPr id="3" name="Text Placeholder 2">
            <a:extLst>
              <a:ext uri="{FF2B5EF4-FFF2-40B4-BE49-F238E27FC236}">
                <a16:creationId xmlns:a16="http://schemas.microsoft.com/office/drawing/2014/main" id="{30AC6FB1-D07F-D8EF-C282-141A932AEB52}"/>
              </a:ext>
            </a:extLst>
          </p:cNvPr>
          <p:cNvSpPr>
            <a:spLocks noGrp="1"/>
          </p:cNvSpPr>
          <p:nvPr>
            <p:ph type="body" sz="quarter" idx="10"/>
          </p:nvPr>
        </p:nvSpPr>
        <p:spPr/>
        <p:txBody>
          <a:bodyPr/>
          <a:lstStyle/>
          <a:p>
            <a:r>
              <a:rPr lang="en-US" dirty="0"/>
              <a:t>Inconsistencies in Accounting and Reporting</a:t>
            </a:r>
          </a:p>
        </p:txBody>
      </p:sp>
      <p:sp>
        <p:nvSpPr>
          <p:cNvPr id="4" name="Text Placeholder 3">
            <a:extLst>
              <a:ext uri="{FF2B5EF4-FFF2-40B4-BE49-F238E27FC236}">
                <a16:creationId xmlns:a16="http://schemas.microsoft.com/office/drawing/2014/main" id="{65BB29C2-FD68-FCB8-16CE-7515921B456B}"/>
              </a:ext>
            </a:extLst>
          </p:cNvPr>
          <p:cNvSpPr>
            <a:spLocks noGrp="1"/>
          </p:cNvSpPr>
          <p:nvPr>
            <p:ph type="body" sz="quarter" idx="11"/>
          </p:nvPr>
        </p:nvSpPr>
        <p:spPr>
          <a:xfrm>
            <a:off x="762000" y="2023772"/>
            <a:ext cx="9304337" cy="2531847"/>
          </a:xfrm>
        </p:spPr>
        <p:txBody>
          <a:bodyPr/>
          <a:lstStyle/>
          <a:p>
            <a:pPr marL="1028700" lvl="1" indent="-342900">
              <a:lnSpc>
                <a:spcPts val="2500"/>
              </a:lnSpc>
              <a:spcBef>
                <a:spcPts val="0"/>
              </a:spcBef>
            </a:pPr>
            <a:r>
              <a:rPr lang="en-US" sz="1600" dirty="0">
                <a:latin typeface="Franklin Gothic Medium" panose="020B0603020102020204" pitchFamily="34" charset="0"/>
              </a:rPr>
              <a:t>Time-weighted returns vs. dollar/money weighted returns</a:t>
            </a:r>
          </a:p>
          <a:p>
            <a:pPr marL="1028700" lvl="1" indent="-342900">
              <a:lnSpc>
                <a:spcPts val="2500"/>
              </a:lnSpc>
              <a:spcBef>
                <a:spcPts val="0"/>
              </a:spcBef>
            </a:pPr>
            <a:r>
              <a:rPr lang="en-US" sz="1600" dirty="0">
                <a:latin typeface="Franklin Gothic Medium" panose="020B0603020102020204" pitchFamily="34" charset="0"/>
              </a:rPr>
              <a:t>End date/valuation differences (some statements go through the end of the month, some through the last Friday of the month)</a:t>
            </a:r>
          </a:p>
          <a:p>
            <a:pPr marL="1317625" lvl="1" indent="-287338">
              <a:lnSpc>
                <a:spcPts val="2500"/>
              </a:lnSpc>
              <a:spcBef>
                <a:spcPts val="0"/>
              </a:spcBef>
              <a:buSzPct val="80000"/>
              <a:buFont typeface="Courier New" panose="02070309020205020404" pitchFamily="49" charset="0"/>
              <a:buChar char="o"/>
            </a:pPr>
            <a:r>
              <a:rPr lang="en-US" sz="1600" dirty="0">
                <a:latin typeface="Franklin Gothic Medium" panose="020B0603020102020204" pitchFamily="34" charset="0"/>
              </a:rPr>
              <a:t>PE and some hedge funds are on a lag</a:t>
            </a:r>
          </a:p>
          <a:p>
            <a:pPr marL="1028700" lvl="1" indent="-342900">
              <a:lnSpc>
                <a:spcPts val="2500"/>
              </a:lnSpc>
              <a:spcBef>
                <a:spcPts val="0"/>
              </a:spcBef>
            </a:pPr>
            <a:r>
              <a:rPr lang="en-US" sz="1600" dirty="0">
                <a:latin typeface="Franklin Gothic Medium" panose="020B0603020102020204" pitchFamily="34" charset="0"/>
              </a:rPr>
              <a:t>Actual returns vs. composite/historical (non-client) returns</a:t>
            </a:r>
          </a:p>
          <a:p>
            <a:pPr marL="1028700" lvl="1" indent="-342900">
              <a:lnSpc>
                <a:spcPts val="2500"/>
              </a:lnSpc>
              <a:spcBef>
                <a:spcPts val="0"/>
              </a:spcBef>
            </a:pPr>
            <a:r>
              <a:rPr lang="en-US" sz="1600" dirty="0">
                <a:latin typeface="Franklin Gothic Medium" panose="020B0603020102020204" pitchFamily="34" charset="0"/>
              </a:rPr>
              <a:t>Account performance vs. portfolio performance</a:t>
            </a:r>
          </a:p>
          <a:p>
            <a:pPr marL="1028700" lvl="1" indent="-342900">
              <a:lnSpc>
                <a:spcPts val="2500"/>
              </a:lnSpc>
              <a:spcBef>
                <a:spcPts val="0"/>
              </a:spcBef>
            </a:pPr>
            <a:r>
              <a:rPr lang="en-US" sz="1600" dirty="0">
                <a:latin typeface="Franklin Gothic Medium" panose="020B0603020102020204" pitchFamily="34" charset="0"/>
              </a:rPr>
              <a:t>Detailed security information vs. top-line information</a:t>
            </a:r>
          </a:p>
          <a:p>
            <a:pPr marL="1028700" lvl="1" indent="-342900">
              <a:lnSpc>
                <a:spcPts val="2500"/>
              </a:lnSpc>
              <a:spcBef>
                <a:spcPts val="0"/>
              </a:spcBef>
            </a:pPr>
            <a:r>
              <a:rPr lang="en-US" sz="1600" dirty="0">
                <a:latin typeface="Franklin Gothic Medium" panose="020B0603020102020204" pitchFamily="34" charset="0"/>
              </a:rPr>
              <a:t>Security classifications</a:t>
            </a:r>
          </a:p>
        </p:txBody>
      </p:sp>
    </p:spTree>
    <p:extLst>
      <p:ext uri="{BB962C8B-B14F-4D97-AF65-F5344CB8AC3E}">
        <p14:creationId xmlns:p14="http://schemas.microsoft.com/office/powerpoint/2010/main" val="276687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8C9C-1997-99D1-C4A3-37E38C75A81F}"/>
              </a:ext>
            </a:extLst>
          </p:cNvPr>
          <p:cNvSpPr>
            <a:spLocks noGrp="1"/>
          </p:cNvSpPr>
          <p:nvPr>
            <p:ph type="ctrTitle"/>
          </p:nvPr>
        </p:nvSpPr>
        <p:spPr/>
        <p:txBody>
          <a:bodyPr/>
          <a:lstStyle/>
          <a:p>
            <a:r>
              <a:rPr lang="en-US" dirty="0"/>
              <a:t>Reporting Levels</a:t>
            </a:r>
          </a:p>
        </p:txBody>
      </p:sp>
      <p:sp>
        <p:nvSpPr>
          <p:cNvPr id="10" name="Rectangle 9">
            <a:extLst>
              <a:ext uri="{FF2B5EF4-FFF2-40B4-BE49-F238E27FC236}">
                <a16:creationId xmlns:a16="http://schemas.microsoft.com/office/drawing/2014/main" id="{1251EFDE-19E0-D87C-9536-F6678584D443}"/>
              </a:ext>
            </a:extLst>
          </p:cNvPr>
          <p:cNvSpPr/>
          <p:nvPr/>
        </p:nvSpPr>
        <p:spPr>
          <a:xfrm>
            <a:off x="1447800" y="2736774"/>
            <a:ext cx="7196667" cy="4013200"/>
          </a:xfrm>
          <a:prstGeom prst="rect">
            <a:avLst/>
          </a:prstGeom>
          <a:solidFill>
            <a:schemeClr val="tx2">
              <a:alpha val="104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FEC6EC7-ACEC-3841-B1DF-14A21714AA33}"/>
              </a:ext>
            </a:extLst>
          </p:cNvPr>
          <p:cNvSpPr/>
          <p:nvPr/>
        </p:nvSpPr>
        <p:spPr>
          <a:xfrm>
            <a:off x="1575965" y="2841760"/>
            <a:ext cx="2179320" cy="75438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chemeClr val="bg1"/>
                </a:solidFill>
                <a:latin typeface="Franklin Gothic Medium" panose="020B0603020102020204" pitchFamily="34" charset="0"/>
              </a:rPr>
              <a:t>Portfolio Level</a:t>
            </a:r>
          </a:p>
        </p:txBody>
      </p:sp>
      <p:sp>
        <p:nvSpPr>
          <p:cNvPr id="4" name="Rectangle 3">
            <a:extLst>
              <a:ext uri="{FF2B5EF4-FFF2-40B4-BE49-F238E27FC236}">
                <a16:creationId xmlns:a16="http://schemas.microsoft.com/office/drawing/2014/main" id="{F4509F0C-4B63-402D-8304-02E6651A411A}"/>
              </a:ext>
            </a:extLst>
          </p:cNvPr>
          <p:cNvSpPr/>
          <p:nvPr/>
        </p:nvSpPr>
        <p:spPr>
          <a:xfrm>
            <a:off x="3170978" y="3858078"/>
            <a:ext cx="2179320" cy="75438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chemeClr val="bg1"/>
                </a:solidFill>
                <a:latin typeface="Franklin Gothic Medium" panose="020B0603020102020204" pitchFamily="34" charset="0"/>
              </a:rPr>
              <a:t>Asset Class Level</a:t>
            </a:r>
          </a:p>
        </p:txBody>
      </p:sp>
      <p:sp>
        <p:nvSpPr>
          <p:cNvPr id="5" name="Rectangle 4">
            <a:extLst>
              <a:ext uri="{FF2B5EF4-FFF2-40B4-BE49-F238E27FC236}">
                <a16:creationId xmlns:a16="http://schemas.microsoft.com/office/drawing/2014/main" id="{24E31C37-381E-0F8A-7E66-94956C64F85D}"/>
              </a:ext>
            </a:extLst>
          </p:cNvPr>
          <p:cNvSpPr/>
          <p:nvPr/>
        </p:nvSpPr>
        <p:spPr>
          <a:xfrm>
            <a:off x="4765991" y="4853440"/>
            <a:ext cx="2179320" cy="75438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chemeClr val="bg1"/>
                </a:solidFill>
                <a:latin typeface="Franklin Gothic Medium" panose="020B0603020102020204" pitchFamily="34" charset="0"/>
              </a:rPr>
              <a:t>Security/Mutual Fund Level</a:t>
            </a:r>
          </a:p>
        </p:txBody>
      </p:sp>
      <p:sp>
        <p:nvSpPr>
          <p:cNvPr id="6" name="Rectangle 5">
            <a:extLst>
              <a:ext uri="{FF2B5EF4-FFF2-40B4-BE49-F238E27FC236}">
                <a16:creationId xmlns:a16="http://schemas.microsoft.com/office/drawing/2014/main" id="{DBD3ACE5-1D9D-694B-7EDE-5ECF130FFB93}"/>
              </a:ext>
            </a:extLst>
          </p:cNvPr>
          <p:cNvSpPr/>
          <p:nvPr/>
        </p:nvSpPr>
        <p:spPr>
          <a:xfrm>
            <a:off x="6361005" y="5876213"/>
            <a:ext cx="2179320" cy="7543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chemeClr val="bg1"/>
                </a:solidFill>
                <a:latin typeface="Franklin Gothic Medium" panose="020B0603020102020204" pitchFamily="34" charset="0"/>
              </a:rPr>
              <a:t>Transactions Level</a:t>
            </a:r>
          </a:p>
        </p:txBody>
      </p:sp>
      <p:sp>
        <p:nvSpPr>
          <p:cNvPr id="8" name="TextBox 47">
            <a:extLst>
              <a:ext uri="{FF2B5EF4-FFF2-40B4-BE49-F238E27FC236}">
                <a16:creationId xmlns:a16="http://schemas.microsoft.com/office/drawing/2014/main" id="{46B57216-7ADE-F52F-9B9C-1087734CF7C1}"/>
              </a:ext>
            </a:extLst>
          </p:cNvPr>
          <p:cNvSpPr txBox="1">
            <a:spLocks noChangeArrowheads="1"/>
          </p:cNvSpPr>
          <p:nvPr/>
        </p:nvSpPr>
        <p:spPr bwMode="auto">
          <a:xfrm>
            <a:off x="1447799" y="1871373"/>
            <a:ext cx="7196667" cy="827618"/>
          </a:xfrm>
          <a:prstGeom prst="rect">
            <a:avLst/>
          </a:prstGeom>
          <a:solidFill>
            <a:schemeClr val="tx2"/>
          </a:solidFill>
          <a:ln>
            <a:noFill/>
          </a:ln>
        </p:spPr>
        <p:txBody>
          <a:bodyPr wrap="square" anchor="ctr">
            <a:noAutofit/>
          </a:bodyPr>
          <a:lstStyle>
            <a:lvl1pPr>
              <a:spcBef>
                <a:spcPct val="20000"/>
              </a:spcBef>
              <a:buChar char="•"/>
              <a:defRPr sz="2000" b="1">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400">
                <a:solidFill>
                  <a:schemeClr val="tx1"/>
                </a:solidFill>
                <a:latin typeface="Arial" panose="020B0604020202020204" pitchFamily="34" charset="0"/>
              </a:defRPr>
            </a:lvl3pPr>
            <a:lvl4pPr marL="1600200" indent="-228600">
              <a:spcBef>
                <a:spcPct val="20000"/>
              </a:spcBef>
              <a:buChar char="–"/>
              <a:defRPr sz="12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a:spcBef>
                <a:spcPct val="0"/>
              </a:spcBef>
              <a:buNone/>
            </a:pPr>
            <a:r>
              <a:rPr lang="en-US" altLang="en-US" b="0" dirty="0">
                <a:solidFill>
                  <a:schemeClr val="bg1"/>
                </a:solidFill>
                <a:latin typeface="Franklin Gothic Medium" panose="020B0603020102020204" pitchFamily="34" charset="0"/>
              </a:rPr>
              <a:t>Levels of Reporting</a:t>
            </a:r>
          </a:p>
          <a:p>
            <a:pPr algn="ctr" eaLnBrk="1" hangingPunct="1">
              <a:spcBef>
                <a:spcPts val="600"/>
              </a:spcBef>
              <a:buFontTx/>
              <a:buNone/>
            </a:pPr>
            <a:r>
              <a:rPr lang="en-US" altLang="en-US" sz="1400" b="0" dirty="0">
                <a:solidFill>
                  <a:schemeClr val="accent4">
                    <a:lumMod val="40000"/>
                    <a:lumOff val="60000"/>
                  </a:schemeClr>
                </a:solidFill>
                <a:latin typeface="FranklinGothicURWBoo" pitchFamily="2" charset="77"/>
              </a:rPr>
              <a:t>(Varies Depending Upon Custodian)</a:t>
            </a:r>
          </a:p>
        </p:txBody>
      </p:sp>
    </p:spTree>
    <p:extLst>
      <p:ext uri="{BB962C8B-B14F-4D97-AF65-F5344CB8AC3E}">
        <p14:creationId xmlns:p14="http://schemas.microsoft.com/office/powerpoint/2010/main" val="9133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7B10-6E2E-3741-57F7-530A48DB32AE}"/>
              </a:ext>
            </a:extLst>
          </p:cNvPr>
          <p:cNvSpPr>
            <a:spLocks noGrp="1"/>
          </p:cNvSpPr>
          <p:nvPr>
            <p:ph type="ctrTitle"/>
          </p:nvPr>
        </p:nvSpPr>
        <p:spPr/>
        <p:txBody>
          <a:bodyPr/>
          <a:lstStyle/>
          <a:p>
            <a:r>
              <a:rPr lang="en-US" dirty="0"/>
              <a:t>Performance Reporting Detail</a:t>
            </a:r>
          </a:p>
        </p:txBody>
      </p:sp>
      <p:sp>
        <p:nvSpPr>
          <p:cNvPr id="3" name="Text Placeholder 3">
            <a:extLst>
              <a:ext uri="{FF2B5EF4-FFF2-40B4-BE49-F238E27FC236}">
                <a16:creationId xmlns:a16="http://schemas.microsoft.com/office/drawing/2014/main" id="{8EB2A188-723E-27DB-0863-9E5EAB66A500}"/>
              </a:ext>
            </a:extLst>
          </p:cNvPr>
          <p:cNvSpPr txBox="1">
            <a:spLocks/>
          </p:cNvSpPr>
          <p:nvPr/>
        </p:nvSpPr>
        <p:spPr>
          <a:xfrm>
            <a:off x="3861644" y="1986488"/>
            <a:ext cx="2746167" cy="290195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800" b="1" dirty="0">
                <a:solidFill>
                  <a:schemeClr val="tx2"/>
                </a:solidFill>
                <a:latin typeface="Franklin Gothic Demi Cond" panose="020B0603020102020204" pitchFamily="34" charset="0"/>
              </a:rPr>
              <a:t>Transactions Level Data</a:t>
            </a:r>
          </a:p>
          <a:p>
            <a:pPr>
              <a:spcBef>
                <a:spcPts val="500"/>
              </a:spcBef>
            </a:pPr>
            <a:r>
              <a:rPr lang="en-US" sz="1400" dirty="0">
                <a:latin typeface="FranklinGothicURWBoo" pitchFamily="2" charset="77"/>
              </a:rPr>
              <a:t>Beginning/Ending Market Value</a:t>
            </a:r>
          </a:p>
          <a:p>
            <a:pPr>
              <a:spcBef>
                <a:spcPts val="500"/>
              </a:spcBef>
            </a:pPr>
            <a:r>
              <a:rPr lang="en-US" sz="1400" dirty="0">
                <a:latin typeface="FranklinGothicURWBoo" pitchFamily="2" charset="77"/>
              </a:rPr>
              <a:t>Interest</a:t>
            </a:r>
          </a:p>
          <a:p>
            <a:pPr>
              <a:spcBef>
                <a:spcPts val="500"/>
              </a:spcBef>
            </a:pPr>
            <a:r>
              <a:rPr lang="en-US" sz="1400" dirty="0">
                <a:latin typeface="FranklinGothicURWBoo" pitchFamily="2" charset="77"/>
              </a:rPr>
              <a:t>Change in Accrued Interest</a:t>
            </a:r>
          </a:p>
          <a:p>
            <a:pPr>
              <a:spcBef>
                <a:spcPts val="500"/>
              </a:spcBef>
            </a:pPr>
            <a:r>
              <a:rPr lang="en-US" sz="1400" dirty="0">
                <a:latin typeface="FranklinGothicURWBoo" pitchFamily="2" charset="77"/>
              </a:rPr>
              <a:t>Dividends</a:t>
            </a:r>
          </a:p>
          <a:p>
            <a:pPr>
              <a:spcBef>
                <a:spcPts val="500"/>
              </a:spcBef>
            </a:pPr>
            <a:r>
              <a:rPr lang="en-US" sz="1400" dirty="0">
                <a:latin typeface="FranklinGothicURWBoo" pitchFamily="2" charset="77"/>
              </a:rPr>
              <a:t>Realized/ Unrealized Gain/Loss on Market Value</a:t>
            </a:r>
          </a:p>
          <a:p>
            <a:pPr>
              <a:spcBef>
                <a:spcPts val="500"/>
              </a:spcBef>
            </a:pPr>
            <a:r>
              <a:rPr lang="en-US" sz="1400" dirty="0">
                <a:latin typeface="FranklinGothicURWBoo" pitchFamily="2" charset="77"/>
              </a:rPr>
              <a:t>Realized/ Unrealized Gain/Loss on Cost Basis</a:t>
            </a:r>
          </a:p>
          <a:p>
            <a:pPr>
              <a:spcBef>
                <a:spcPts val="500"/>
              </a:spcBef>
            </a:pPr>
            <a:r>
              <a:rPr lang="en-US" sz="1400" dirty="0">
                <a:latin typeface="FranklinGothicURWBoo" pitchFamily="2" charset="77"/>
              </a:rPr>
              <a:t>Total Fees</a:t>
            </a:r>
          </a:p>
          <a:p>
            <a:pPr>
              <a:spcBef>
                <a:spcPts val="500"/>
              </a:spcBef>
            </a:pPr>
            <a:r>
              <a:rPr lang="en-US" sz="1400" dirty="0">
                <a:latin typeface="FranklinGothicURWBoo" pitchFamily="2" charset="77"/>
              </a:rPr>
              <a:t>External Additions/Withdrawals</a:t>
            </a:r>
          </a:p>
          <a:p>
            <a:pPr>
              <a:spcBef>
                <a:spcPts val="500"/>
              </a:spcBef>
            </a:pPr>
            <a:r>
              <a:rPr lang="en-US" sz="1400" dirty="0">
                <a:latin typeface="FranklinGothicURWBoo" pitchFamily="2" charset="77"/>
              </a:rPr>
              <a:t>Transfers In/Out</a:t>
            </a:r>
          </a:p>
        </p:txBody>
      </p:sp>
      <p:sp>
        <p:nvSpPr>
          <p:cNvPr id="4" name="Text Placeholder 3">
            <a:extLst>
              <a:ext uri="{FF2B5EF4-FFF2-40B4-BE49-F238E27FC236}">
                <a16:creationId xmlns:a16="http://schemas.microsoft.com/office/drawing/2014/main" id="{F531C623-FCD2-CA63-C5E4-5F28BED39EE6}"/>
              </a:ext>
            </a:extLst>
          </p:cNvPr>
          <p:cNvSpPr txBox="1">
            <a:spLocks/>
          </p:cNvSpPr>
          <p:nvPr/>
        </p:nvSpPr>
        <p:spPr>
          <a:xfrm>
            <a:off x="7019707" y="1986488"/>
            <a:ext cx="2743200" cy="2480471"/>
          </a:xfrm>
          <a:prstGeom prst="rect">
            <a:avLst/>
          </a:prstGeom>
        </p:spPr>
        <p:txBody>
          <a:bodyPr vert="horz" lIns="0" tIns="0" rIns="0" bIns="0" rtlCol="0">
            <a:noAutofit/>
          </a:bodyPr>
          <a:lstStyle>
            <a:lvl1pPr marL="282869" indent="-282869" algn="l" rtl="0" eaLnBrk="1" fontAlgn="base" hangingPunct="1">
              <a:spcBef>
                <a:spcPts val="0"/>
              </a:spcBef>
              <a:spcAft>
                <a:spcPct val="0"/>
              </a:spcAft>
              <a:buChar char="•"/>
              <a:defRPr sz="2000" b="0">
                <a:solidFill>
                  <a:schemeClr val="tx1">
                    <a:lumMod val="65000"/>
                    <a:lumOff val="35000"/>
                  </a:schemeClr>
                </a:solidFill>
                <a:latin typeface="+mj-lt"/>
                <a:ea typeface="+mn-ea"/>
                <a:cs typeface="+mn-cs"/>
              </a:defRPr>
            </a:lvl1pPr>
            <a:lvl2pPr marL="612882" indent="-235725" algn="l" rtl="0" eaLnBrk="1" fontAlgn="base" hangingPunct="1">
              <a:spcBef>
                <a:spcPts val="0"/>
              </a:spcBef>
              <a:spcAft>
                <a:spcPct val="0"/>
              </a:spcAft>
              <a:buFont typeface="Arial" panose="020B0604020202020204" pitchFamily="34" charset="0"/>
              <a:buChar char="•"/>
              <a:defRPr sz="1600">
                <a:solidFill>
                  <a:schemeClr val="tx1">
                    <a:lumMod val="65000"/>
                    <a:lumOff val="35000"/>
                  </a:schemeClr>
                </a:solidFill>
                <a:latin typeface="+mn-lt"/>
              </a:defRPr>
            </a:lvl2pPr>
            <a:lvl3pPr marL="942896" indent="-188579" algn="l" rtl="0" eaLnBrk="1" fontAlgn="base" hangingPunct="1">
              <a:spcBef>
                <a:spcPts val="0"/>
              </a:spcBef>
              <a:spcAft>
                <a:spcPct val="0"/>
              </a:spcAft>
              <a:buChar char="•"/>
              <a:defRPr sz="1400">
                <a:solidFill>
                  <a:schemeClr val="tx1">
                    <a:lumMod val="65000"/>
                    <a:lumOff val="35000"/>
                  </a:schemeClr>
                </a:solidFill>
                <a:latin typeface="+mn-lt"/>
              </a:defRPr>
            </a:lvl3pPr>
            <a:lvl4pPr marL="1320055" indent="-188579" algn="l" rtl="0" eaLnBrk="1" fontAlgn="base" hangingPunct="1">
              <a:spcBef>
                <a:spcPts val="0"/>
              </a:spcBef>
              <a:spcAft>
                <a:spcPct val="0"/>
              </a:spcAft>
              <a:buFont typeface="Arial" panose="020B0604020202020204" pitchFamily="34" charset="0"/>
              <a:buChar char="•"/>
              <a:defRPr sz="1400">
                <a:solidFill>
                  <a:schemeClr val="tx1">
                    <a:lumMod val="65000"/>
                    <a:lumOff val="35000"/>
                  </a:schemeClr>
                </a:solidFill>
                <a:latin typeface="+mn-lt"/>
              </a:defRPr>
            </a:lvl4pPr>
            <a:lvl5pPr marL="1697213" indent="-188579" algn="l" rtl="0" eaLnBrk="1" fontAlgn="base" hangingPunct="1">
              <a:spcBef>
                <a:spcPts val="0"/>
              </a:spcBef>
              <a:spcAft>
                <a:spcPct val="0"/>
              </a:spcAft>
              <a:buFont typeface="Arial" panose="020B0604020202020204" pitchFamily="34" charset="0"/>
              <a:buChar char="•"/>
              <a:defRPr sz="1400">
                <a:solidFill>
                  <a:schemeClr val="tx1">
                    <a:lumMod val="65000"/>
                    <a:lumOff val="35000"/>
                  </a:schemeClr>
                </a:solidFill>
                <a:latin typeface="+mn-lt"/>
              </a:defRPr>
            </a:lvl5pPr>
            <a:lvl6pPr marL="2074371" indent="-188579" algn="l" rtl="0" eaLnBrk="1" fontAlgn="base" hangingPunct="1">
              <a:spcBef>
                <a:spcPct val="20000"/>
              </a:spcBef>
              <a:spcAft>
                <a:spcPct val="0"/>
              </a:spcAft>
              <a:buChar char="»"/>
              <a:defRPr sz="1155">
                <a:solidFill>
                  <a:schemeClr val="tx1"/>
                </a:solidFill>
                <a:latin typeface="+mn-lt"/>
              </a:defRPr>
            </a:lvl6pPr>
            <a:lvl7pPr marL="2451529" indent="-188579" algn="l" rtl="0" eaLnBrk="1" fontAlgn="base" hangingPunct="1">
              <a:spcBef>
                <a:spcPct val="20000"/>
              </a:spcBef>
              <a:spcAft>
                <a:spcPct val="0"/>
              </a:spcAft>
              <a:buChar char="»"/>
              <a:defRPr sz="1155">
                <a:solidFill>
                  <a:schemeClr val="tx1"/>
                </a:solidFill>
                <a:latin typeface="+mn-lt"/>
              </a:defRPr>
            </a:lvl7pPr>
            <a:lvl8pPr marL="2828688" indent="-188579" algn="l" rtl="0" eaLnBrk="1" fontAlgn="base" hangingPunct="1">
              <a:spcBef>
                <a:spcPct val="20000"/>
              </a:spcBef>
              <a:spcAft>
                <a:spcPct val="0"/>
              </a:spcAft>
              <a:buChar char="»"/>
              <a:defRPr sz="1155">
                <a:solidFill>
                  <a:schemeClr val="tx1"/>
                </a:solidFill>
                <a:latin typeface="+mn-lt"/>
              </a:defRPr>
            </a:lvl8pPr>
            <a:lvl9pPr marL="3205846" indent="-188579" algn="l" rtl="0" eaLnBrk="1" fontAlgn="base" hangingPunct="1">
              <a:spcBef>
                <a:spcPct val="20000"/>
              </a:spcBef>
              <a:spcAft>
                <a:spcPct val="0"/>
              </a:spcAft>
              <a:buChar char="»"/>
              <a:defRPr sz="1155">
                <a:solidFill>
                  <a:schemeClr val="tx1"/>
                </a:solidFill>
                <a:latin typeface="+mn-lt"/>
              </a:defRPr>
            </a:lvl9pPr>
          </a:lstStyle>
          <a:p>
            <a:pPr marL="0" indent="0">
              <a:spcAft>
                <a:spcPts val="600"/>
              </a:spcAft>
              <a:buNone/>
            </a:pPr>
            <a:r>
              <a:rPr lang="en-US" sz="1800" b="1" kern="0" dirty="0">
                <a:solidFill>
                  <a:schemeClr val="tx2"/>
                </a:solidFill>
                <a:latin typeface="Franklin Gothic Demi Cond" panose="020B0603020102020204" pitchFamily="34" charset="0"/>
              </a:rPr>
              <a:t>Performance By Manager</a:t>
            </a:r>
          </a:p>
          <a:p>
            <a:pPr>
              <a:lnSpc>
                <a:spcPct val="90000"/>
              </a:lnSpc>
              <a:spcBef>
                <a:spcPts val="500"/>
              </a:spcBef>
            </a:pPr>
            <a:r>
              <a:rPr lang="en-US" sz="1400" kern="0" dirty="0">
                <a:solidFill>
                  <a:schemeClr val="tx1"/>
                </a:solidFill>
                <a:latin typeface="FranklinGothicURWBoo" pitchFamily="2" charset="77"/>
              </a:rPr>
              <a:t>Security/Asset Class Name</a:t>
            </a:r>
          </a:p>
          <a:p>
            <a:pPr>
              <a:lnSpc>
                <a:spcPct val="90000"/>
              </a:lnSpc>
              <a:spcBef>
                <a:spcPts val="500"/>
              </a:spcBef>
            </a:pPr>
            <a:r>
              <a:rPr lang="en-US" sz="1400" kern="0" dirty="0">
                <a:solidFill>
                  <a:schemeClr val="tx1"/>
                </a:solidFill>
                <a:latin typeface="FranklinGothicURWBoo" pitchFamily="2" charset="77"/>
              </a:rPr>
              <a:t>Beginning Market Value</a:t>
            </a:r>
          </a:p>
          <a:p>
            <a:pPr>
              <a:lnSpc>
                <a:spcPct val="90000"/>
              </a:lnSpc>
              <a:spcBef>
                <a:spcPts val="500"/>
              </a:spcBef>
            </a:pPr>
            <a:r>
              <a:rPr lang="en-US" sz="1400" kern="0" dirty="0">
                <a:solidFill>
                  <a:schemeClr val="tx1"/>
                </a:solidFill>
                <a:latin typeface="FranklinGothicURWBoo" pitchFamily="2" charset="77"/>
              </a:rPr>
              <a:t>Contributions/Withdrawals</a:t>
            </a:r>
          </a:p>
          <a:p>
            <a:pPr>
              <a:lnSpc>
                <a:spcPct val="90000"/>
              </a:lnSpc>
              <a:spcBef>
                <a:spcPts val="500"/>
              </a:spcBef>
            </a:pPr>
            <a:r>
              <a:rPr lang="en-US" sz="1400" kern="0" dirty="0">
                <a:solidFill>
                  <a:schemeClr val="tx1"/>
                </a:solidFill>
                <a:latin typeface="FranklinGothicURWBoo" pitchFamily="2" charset="77"/>
              </a:rPr>
              <a:t>Realized Gains</a:t>
            </a:r>
          </a:p>
          <a:p>
            <a:pPr>
              <a:lnSpc>
                <a:spcPct val="90000"/>
              </a:lnSpc>
              <a:spcBef>
                <a:spcPts val="500"/>
              </a:spcBef>
            </a:pPr>
            <a:r>
              <a:rPr lang="en-US" sz="1400" kern="0" dirty="0">
                <a:solidFill>
                  <a:schemeClr val="tx1"/>
                </a:solidFill>
                <a:latin typeface="FranklinGothicURWBoo" pitchFamily="2" charset="77"/>
              </a:rPr>
              <a:t>Unrealized Gains</a:t>
            </a:r>
          </a:p>
          <a:p>
            <a:pPr>
              <a:lnSpc>
                <a:spcPct val="90000"/>
              </a:lnSpc>
              <a:spcBef>
                <a:spcPts val="500"/>
              </a:spcBef>
            </a:pPr>
            <a:r>
              <a:rPr lang="en-US" sz="1400" kern="0" dirty="0">
                <a:solidFill>
                  <a:schemeClr val="tx1"/>
                </a:solidFill>
                <a:latin typeface="FranklinGothicURWBoo" pitchFamily="2" charset="77"/>
              </a:rPr>
              <a:t>Interest/Dividends</a:t>
            </a:r>
          </a:p>
          <a:p>
            <a:pPr>
              <a:lnSpc>
                <a:spcPct val="90000"/>
              </a:lnSpc>
              <a:spcBef>
                <a:spcPts val="500"/>
              </a:spcBef>
            </a:pPr>
            <a:r>
              <a:rPr lang="en-US" sz="1400" kern="0" dirty="0">
                <a:solidFill>
                  <a:schemeClr val="tx1"/>
                </a:solidFill>
                <a:latin typeface="FranklinGothicURWBoo" pitchFamily="2" charset="77"/>
              </a:rPr>
              <a:t>Ending Market Value</a:t>
            </a:r>
          </a:p>
          <a:p>
            <a:pPr>
              <a:lnSpc>
                <a:spcPct val="90000"/>
              </a:lnSpc>
              <a:spcBef>
                <a:spcPts val="500"/>
              </a:spcBef>
            </a:pPr>
            <a:r>
              <a:rPr lang="en-US" sz="1400" kern="0" dirty="0">
                <a:solidFill>
                  <a:schemeClr val="tx1"/>
                </a:solidFill>
                <a:latin typeface="FranklinGothicURWBoo" pitchFamily="2" charset="77"/>
              </a:rPr>
              <a:t>Investment Manager Performance</a:t>
            </a:r>
          </a:p>
          <a:p>
            <a:pPr>
              <a:lnSpc>
                <a:spcPct val="90000"/>
              </a:lnSpc>
              <a:spcBef>
                <a:spcPts val="500"/>
              </a:spcBef>
            </a:pPr>
            <a:r>
              <a:rPr lang="en-US" sz="1400" kern="0" dirty="0">
                <a:solidFill>
                  <a:schemeClr val="tx1"/>
                </a:solidFill>
                <a:latin typeface="FranklinGothicURWBoo" pitchFamily="2" charset="77"/>
              </a:rPr>
              <a:t>Peer Group Benchmark Performance</a:t>
            </a:r>
          </a:p>
        </p:txBody>
      </p:sp>
      <p:sp>
        <p:nvSpPr>
          <p:cNvPr id="5" name="Text Placeholder 3">
            <a:extLst>
              <a:ext uri="{FF2B5EF4-FFF2-40B4-BE49-F238E27FC236}">
                <a16:creationId xmlns:a16="http://schemas.microsoft.com/office/drawing/2014/main" id="{E58195B5-AF59-C9A4-969E-A735EF802042}"/>
              </a:ext>
            </a:extLst>
          </p:cNvPr>
          <p:cNvSpPr txBox="1">
            <a:spLocks/>
          </p:cNvSpPr>
          <p:nvPr/>
        </p:nvSpPr>
        <p:spPr>
          <a:xfrm>
            <a:off x="686648" y="1986488"/>
            <a:ext cx="2746168" cy="4138083"/>
          </a:xfrm>
          <a:prstGeom prst="rect">
            <a:avLst/>
          </a:prstGeom>
        </p:spPr>
        <p:txBody>
          <a:bodyPr vert="horz" lIns="0" tIns="0" rIns="0" bIns="0" rtlCol="0">
            <a:noAutofit/>
          </a:bodyPr>
          <a:lstStyle>
            <a:lvl1pPr marL="282869" indent="-282869" algn="l" rtl="0" eaLnBrk="1" fontAlgn="base" hangingPunct="1">
              <a:spcBef>
                <a:spcPts val="0"/>
              </a:spcBef>
              <a:spcAft>
                <a:spcPct val="0"/>
              </a:spcAft>
              <a:buChar char="•"/>
              <a:defRPr sz="2000" b="0">
                <a:solidFill>
                  <a:schemeClr val="tx1">
                    <a:lumMod val="65000"/>
                    <a:lumOff val="35000"/>
                  </a:schemeClr>
                </a:solidFill>
                <a:latin typeface="+mj-lt"/>
                <a:ea typeface="+mn-ea"/>
                <a:cs typeface="+mn-cs"/>
              </a:defRPr>
            </a:lvl1pPr>
            <a:lvl2pPr marL="612882" indent="-235725" algn="l" rtl="0" eaLnBrk="1" fontAlgn="base" hangingPunct="1">
              <a:spcBef>
                <a:spcPts val="0"/>
              </a:spcBef>
              <a:spcAft>
                <a:spcPct val="0"/>
              </a:spcAft>
              <a:buFont typeface="Arial" panose="020B0604020202020204" pitchFamily="34" charset="0"/>
              <a:buChar char="•"/>
              <a:defRPr sz="1600">
                <a:solidFill>
                  <a:schemeClr val="tx1">
                    <a:lumMod val="65000"/>
                    <a:lumOff val="35000"/>
                  </a:schemeClr>
                </a:solidFill>
                <a:latin typeface="+mn-lt"/>
              </a:defRPr>
            </a:lvl2pPr>
            <a:lvl3pPr marL="942896" indent="-188579" algn="l" rtl="0" eaLnBrk="1" fontAlgn="base" hangingPunct="1">
              <a:spcBef>
                <a:spcPts val="0"/>
              </a:spcBef>
              <a:spcAft>
                <a:spcPct val="0"/>
              </a:spcAft>
              <a:buChar char="•"/>
              <a:defRPr sz="1400">
                <a:solidFill>
                  <a:schemeClr val="tx1">
                    <a:lumMod val="65000"/>
                    <a:lumOff val="35000"/>
                  </a:schemeClr>
                </a:solidFill>
                <a:latin typeface="+mn-lt"/>
              </a:defRPr>
            </a:lvl3pPr>
            <a:lvl4pPr marL="1320055" indent="-188579" algn="l" rtl="0" eaLnBrk="1" fontAlgn="base" hangingPunct="1">
              <a:spcBef>
                <a:spcPts val="0"/>
              </a:spcBef>
              <a:spcAft>
                <a:spcPct val="0"/>
              </a:spcAft>
              <a:buFont typeface="Arial" panose="020B0604020202020204" pitchFamily="34" charset="0"/>
              <a:buChar char="•"/>
              <a:defRPr sz="1400">
                <a:solidFill>
                  <a:schemeClr val="tx1">
                    <a:lumMod val="65000"/>
                    <a:lumOff val="35000"/>
                  </a:schemeClr>
                </a:solidFill>
                <a:latin typeface="+mn-lt"/>
              </a:defRPr>
            </a:lvl4pPr>
            <a:lvl5pPr marL="1697213" indent="-188579" algn="l" rtl="0" eaLnBrk="1" fontAlgn="base" hangingPunct="1">
              <a:spcBef>
                <a:spcPts val="0"/>
              </a:spcBef>
              <a:spcAft>
                <a:spcPct val="0"/>
              </a:spcAft>
              <a:buFont typeface="Arial" panose="020B0604020202020204" pitchFamily="34" charset="0"/>
              <a:buChar char="•"/>
              <a:defRPr sz="1400">
                <a:solidFill>
                  <a:schemeClr val="tx1">
                    <a:lumMod val="65000"/>
                    <a:lumOff val="35000"/>
                  </a:schemeClr>
                </a:solidFill>
                <a:latin typeface="+mn-lt"/>
              </a:defRPr>
            </a:lvl5pPr>
            <a:lvl6pPr marL="2074371" indent="-188579" algn="l" rtl="0" eaLnBrk="1" fontAlgn="base" hangingPunct="1">
              <a:spcBef>
                <a:spcPct val="20000"/>
              </a:spcBef>
              <a:spcAft>
                <a:spcPct val="0"/>
              </a:spcAft>
              <a:buChar char="»"/>
              <a:defRPr sz="1155">
                <a:solidFill>
                  <a:schemeClr val="tx1"/>
                </a:solidFill>
                <a:latin typeface="+mn-lt"/>
              </a:defRPr>
            </a:lvl6pPr>
            <a:lvl7pPr marL="2451529" indent="-188579" algn="l" rtl="0" eaLnBrk="1" fontAlgn="base" hangingPunct="1">
              <a:spcBef>
                <a:spcPct val="20000"/>
              </a:spcBef>
              <a:spcAft>
                <a:spcPct val="0"/>
              </a:spcAft>
              <a:buChar char="»"/>
              <a:defRPr sz="1155">
                <a:solidFill>
                  <a:schemeClr val="tx1"/>
                </a:solidFill>
                <a:latin typeface="+mn-lt"/>
              </a:defRPr>
            </a:lvl7pPr>
            <a:lvl8pPr marL="2828688" indent="-188579" algn="l" rtl="0" eaLnBrk="1" fontAlgn="base" hangingPunct="1">
              <a:spcBef>
                <a:spcPct val="20000"/>
              </a:spcBef>
              <a:spcAft>
                <a:spcPct val="0"/>
              </a:spcAft>
              <a:buChar char="»"/>
              <a:defRPr sz="1155">
                <a:solidFill>
                  <a:schemeClr val="tx1"/>
                </a:solidFill>
                <a:latin typeface="+mn-lt"/>
              </a:defRPr>
            </a:lvl8pPr>
            <a:lvl9pPr marL="3205846" indent="-188579" algn="l" rtl="0" eaLnBrk="1" fontAlgn="base" hangingPunct="1">
              <a:spcBef>
                <a:spcPct val="20000"/>
              </a:spcBef>
              <a:spcAft>
                <a:spcPct val="0"/>
              </a:spcAft>
              <a:buChar char="»"/>
              <a:defRPr sz="1155">
                <a:solidFill>
                  <a:schemeClr val="tx1"/>
                </a:solidFill>
                <a:latin typeface="+mn-lt"/>
              </a:defRPr>
            </a:lvl9pPr>
          </a:lstStyle>
          <a:p>
            <a:pPr marL="0" indent="0">
              <a:spcAft>
                <a:spcPts val="600"/>
              </a:spcAft>
              <a:buNone/>
            </a:pPr>
            <a:r>
              <a:rPr lang="en-US" sz="1800" b="1" kern="0" dirty="0">
                <a:solidFill>
                  <a:schemeClr val="accent2"/>
                </a:solidFill>
                <a:latin typeface="Franklin Gothic Demi Cond" panose="020B0603020102020204" pitchFamily="34" charset="0"/>
              </a:rPr>
              <a:t>Performance By Asset Class</a:t>
            </a:r>
          </a:p>
          <a:p>
            <a:pPr>
              <a:lnSpc>
                <a:spcPct val="90000"/>
              </a:lnSpc>
              <a:spcBef>
                <a:spcPts val="500"/>
              </a:spcBef>
            </a:pPr>
            <a:r>
              <a:rPr lang="en-US" sz="1400" kern="0" dirty="0">
                <a:solidFill>
                  <a:schemeClr val="tx1"/>
                </a:solidFill>
                <a:latin typeface="FranklinGothicURWBoo" pitchFamily="2" charset="77"/>
              </a:rPr>
              <a:t>Security/Asset Class Name</a:t>
            </a:r>
          </a:p>
          <a:p>
            <a:pPr>
              <a:lnSpc>
                <a:spcPct val="90000"/>
              </a:lnSpc>
              <a:spcBef>
                <a:spcPts val="500"/>
              </a:spcBef>
            </a:pPr>
            <a:r>
              <a:rPr lang="en-US" sz="1400" kern="0" dirty="0">
                <a:solidFill>
                  <a:schemeClr val="tx1"/>
                </a:solidFill>
                <a:latin typeface="FranklinGothicURWBoo" pitchFamily="2" charset="77"/>
              </a:rPr>
              <a:t>Beginning Market Value</a:t>
            </a:r>
          </a:p>
          <a:p>
            <a:pPr>
              <a:lnSpc>
                <a:spcPct val="90000"/>
              </a:lnSpc>
              <a:spcBef>
                <a:spcPts val="500"/>
              </a:spcBef>
            </a:pPr>
            <a:r>
              <a:rPr lang="en-US" sz="1400" kern="0" dirty="0">
                <a:solidFill>
                  <a:schemeClr val="tx1"/>
                </a:solidFill>
                <a:latin typeface="FranklinGothicURWBoo" pitchFamily="2" charset="77"/>
              </a:rPr>
              <a:t>Contributions/Withdrawals</a:t>
            </a:r>
          </a:p>
          <a:p>
            <a:pPr>
              <a:lnSpc>
                <a:spcPct val="90000"/>
              </a:lnSpc>
              <a:spcBef>
                <a:spcPts val="500"/>
              </a:spcBef>
            </a:pPr>
            <a:r>
              <a:rPr lang="en-US" sz="1400" kern="0" dirty="0">
                <a:solidFill>
                  <a:schemeClr val="tx1"/>
                </a:solidFill>
                <a:latin typeface="FranklinGothicURWBoo" pitchFamily="2" charset="77"/>
              </a:rPr>
              <a:t>Realized and Unrealized Gains</a:t>
            </a:r>
          </a:p>
          <a:p>
            <a:pPr>
              <a:lnSpc>
                <a:spcPct val="90000"/>
              </a:lnSpc>
              <a:spcBef>
                <a:spcPts val="500"/>
              </a:spcBef>
            </a:pPr>
            <a:r>
              <a:rPr lang="en-US" sz="1400" kern="0" dirty="0">
                <a:solidFill>
                  <a:schemeClr val="tx1"/>
                </a:solidFill>
                <a:latin typeface="FranklinGothicURWBoo" pitchFamily="2" charset="77"/>
              </a:rPr>
              <a:t>Interest/Dividends</a:t>
            </a:r>
          </a:p>
          <a:p>
            <a:pPr>
              <a:lnSpc>
                <a:spcPct val="90000"/>
              </a:lnSpc>
              <a:spcBef>
                <a:spcPts val="500"/>
              </a:spcBef>
            </a:pPr>
            <a:r>
              <a:rPr lang="en-US" sz="1400" kern="0" dirty="0">
                <a:solidFill>
                  <a:schemeClr val="tx1"/>
                </a:solidFill>
                <a:latin typeface="FranklinGothicURWBoo" pitchFamily="2" charset="77"/>
              </a:rPr>
              <a:t>Ending Market Value</a:t>
            </a:r>
          </a:p>
          <a:p>
            <a:pPr>
              <a:lnSpc>
                <a:spcPct val="90000"/>
              </a:lnSpc>
              <a:spcBef>
                <a:spcPts val="500"/>
              </a:spcBef>
            </a:pPr>
            <a:r>
              <a:rPr lang="en-US" sz="1400" kern="0" dirty="0">
                <a:solidFill>
                  <a:schemeClr val="tx1"/>
                </a:solidFill>
                <a:latin typeface="FranklinGothicURWBoo" pitchFamily="2" charset="77"/>
              </a:rPr>
              <a:t>Asset Allocation – Current Percentage and Policy Target Percentage</a:t>
            </a:r>
          </a:p>
          <a:p>
            <a:pPr>
              <a:lnSpc>
                <a:spcPct val="90000"/>
              </a:lnSpc>
              <a:spcBef>
                <a:spcPts val="500"/>
              </a:spcBef>
            </a:pPr>
            <a:r>
              <a:rPr lang="en-US" sz="1400" kern="0" dirty="0">
                <a:solidFill>
                  <a:schemeClr val="tx1"/>
                </a:solidFill>
                <a:latin typeface="FranklinGothicURWBoo" pitchFamily="2" charset="77"/>
              </a:rPr>
              <a:t>Asset Class Performance – </a:t>
            </a:r>
            <a:br>
              <a:rPr lang="en-US" sz="1400" kern="0" dirty="0">
                <a:solidFill>
                  <a:schemeClr val="tx1"/>
                </a:solidFill>
                <a:latin typeface="FranklinGothicURWBoo" pitchFamily="2" charset="77"/>
              </a:rPr>
            </a:br>
            <a:r>
              <a:rPr lang="en-US" sz="1400" kern="0" dirty="0">
                <a:solidFill>
                  <a:schemeClr val="tx1"/>
                </a:solidFill>
                <a:latin typeface="FranklinGothicURWBoo" pitchFamily="2" charset="77"/>
              </a:rPr>
              <a:t>of Your Portfolio</a:t>
            </a:r>
          </a:p>
          <a:p>
            <a:pPr>
              <a:lnSpc>
                <a:spcPct val="90000"/>
              </a:lnSpc>
              <a:spcBef>
                <a:spcPts val="500"/>
              </a:spcBef>
            </a:pPr>
            <a:r>
              <a:rPr lang="en-US" sz="1400" kern="0" dirty="0">
                <a:solidFill>
                  <a:schemeClr val="tx1"/>
                </a:solidFill>
                <a:latin typeface="FranklinGothicURWBoo" pitchFamily="2" charset="77"/>
              </a:rPr>
              <a:t>Asset Class Performance – </a:t>
            </a:r>
            <a:br>
              <a:rPr lang="en-US" sz="1400" kern="0" dirty="0">
                <a:solidFill>
                  <a:schemeClr val="tx1"/>
                </a:solidFill>
                <a:latin typeface="FranklinGothicURWBoo" pitchFamily="2" charset="77"/>
              </a:rPr>
            </a:br>
            <a:r>
              <a:rPr lang="en-US" sz="1400" kern="0" dirty="0">
                <a:solidFill>
                  <a:schemeClr val="tx1"/>
                </a:solidFill>
                <a:latin typeface="FranklinGothicURWBoo" pitchFamily="2" charset="77"/>
              </a:rPr>
              <a:t>of the Comparable Peer </a:t>
            </a:r>
            <a:br>
              <a:rPr lang="en-US" sz="1400" kern="0" dirty="0">
                <a:solidFill>
                  <a:schemeClr val="tx1"/>
                </a:solidFill>
                <a:latin typeface="FranklinGothicURWBoo" pitchFamily="2" charset="77"/>
              </a:rPr>
            </a:br>
            <a:r>
              <a:rPr lang="en-US" sz="1400" kern="0" dirty="0">
                <a:solidFill>
                  <a:schemeClr val="tx1"/>
                </a:solidFill>
                <a:latin typeface="FranklinGothicURWBoo" pitchFamily="2" charset="77"/>
              </a:rPr>
              <a:t>Group Benchmark</a:t>
            </a:r>
          </a:p>
          <a:p>
            <a:endParaRPr lang="en-US" kern="0" dirty="0"/>
          </a:p>
        </p:txBody>
      </p:sp>
    </p:spTree>
    <p:extLst>
      <p:ext uri="{BB962C8B-B14F-4D97-AF65-F5344CB8AC3E}">
        <p14:creationId xmlns:p14="http://schemas.microsoft.com/office/powerpoint/2010/main" val="274867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56A2-84F2-436E-264C-950F99E07B46}"/>
              </a:ext>
            </a:extLst>
          </p:cNvPr>
          <p:cNvSpPr>
            <a:spLocks noGrp="1"/>
          </p:cNvSpPr>
          <p:nvPr>
            <p:ph type="ctrTitle"/>
          </p:nvPr>
        </p:nvSpPr>
        <p:spPr/>
        <p:txBody>
          <a:bodyPr/>
          <a:lstStyle/>
          <a:p>
            <a:r>
              <a:rPr lang="en-US" dirty="0"/>
              <a:t>Today’s Presenter from Mason</a:t>
            </a:r>
          </a:p>
        </p:txBody>
      </p:sp>
      <p:grpSp>
        <p:nvGrpSpPr>
          <p:cNvPr id="14" name="Group 13">
            <a:extLst>
              <a:ext uri="{FF2B5EF4-FFF2-40B4-BE49-F238E27FC236}">
                <a16:creationId xmlns:a16="http://schemas.microsoft.com/office/drawing/2014/main" id="{511CF752-782C-A006-A411-B8B9A6743949}"/>
              </a:ext>
            </a:extLst>
          </p:cNvPr>
          <p:cNvGrpSpPr/>
          <p:nvPr/>
        </p:nvGrpSpPr>
        <p:grpSpPr>
          <a:xfrm>
            <a:off x="1193182" y="3252382"/>
            <a:ext cx="7672036" cy="1999240"/>
            <a:chOff x="644946" y="2443156"/>
            <a:chExt cx="4274300" cy="1113831"/>
          </a:xfrm>
        </p:grpSpPr>
        <p:sp>
          <p:nvSpPr>
            <p:cNvPr id="33" name="Rectangle 32">
              <a:extLst>
                <a:ext uri="{FF2B5EF4-FFF2-40B4-BE49-F238E27FC236}">
                  <a16:creationId xmlns:a16="http://schemas.microsoft.com/office/drawing/2014/main" id="{620D874A-5382-A491-A2B7-F89F31D53AF1}"/>
                </a:ext>
              </a:extLst>
            </p:cNvPr>
            <p:cNvSpPr/>
            <p:nvPr/>
          </p:nvSpPr>
          <p:spPr>
            <a:xfrm>
              <a:off x="644946" y="2444326"/>
              <a:ext cx="4274300" cy="10598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pic>
          <p:nvPicPr>
            <p:cNvPr id="34" name="Picture 33" descr="A person in a suit&#10;&#10;Description automatically generated with low confidence">
              <a:extLst>
                <a:ext uri="{FF2B5EF4-FFF2-40B4-BE49-F238E27FC236}">
                  <a16:creationId xmlns:a16="http://schemas.microsoft.com/office/drawing/2014/main" id="{F12D2A6C-71B0-9999-3500-8E840F838F87}"/>
                </a:ext>
              </a:extLst>
            </p:cNvPr>
            <p:cNvPicPr>
              <a:picLocks noChangeAspect="1"/>
            </p:cNvPicPr>
            <p:nvPr/>
          </p:nvPicPr>
          <p:blipFill rotWithShape="1">
            <a:blip r:embed="rId3"/>
            <a:srcRect b="30429"/>
            <a:stretch/>
          </p:blipFill>
          <p:spPr>
            <a:xfrm>
              <a:off x="644946" y="2446680"/>
              <a:ext cx="975816" cy="1053107"/>
            </a:xfrm>
            <a:prstGeom prst="rect">
              <a:avLst/>
            </a:prstGeom>
          </p:spPr>
        </p:pic>
        <p:cxnSp>
          <p:nvCxnSpPr>
            <p:cNvPr id="35" name="Straight Connector 34">
              <a:extLst>
                <a:ext uri="{FF2B5EF4-FFF2-40B4-BE49-F238E27FC236}">
                  <a16:creationId xmlns:a16="http://schemas.microsoft.com/office/drawing/2014/main" id="{6B93771E-9F5B-444C-9C90-25DB11C149BD}"/>
                </a:ext>
              </a:extLst>
            </p:cNvPr>
            <p:cNvCxnSpPr>
              <a:cxnSpLocks/>
            </p:cNvCxnSpPr>
            <p:nvPr/>
          </p:nvCxnSpPr>
          <p:spPr>
            <a:xfrm>
              <a:off x="1644160" y="2444326"/>
              <a:ext cx="0" cy="111266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E5AA9C-40DD-55F4-7F38-DC738B597F74}"/>
                </a:ext>
              </a:extLst>
            </p:cNvPr>
            <p:cNvSpPr txBox="1"/>
            <p:nvPr/>
          </p:nvSpPr>
          <p:spPr>
            <a:xfrm>
              <a:off x="1667559" y="2443156"/>
              <a:ext cx="3251687" cy="555762"/>
            </a:xfrm>
            <a:prstGeom prst="rect">
              <a:avLst/>
            </a:prstGeom>
            <a:noFill/>
          </p:spPr>
          <p:txBody>
            <a:bodyPr wrap="square" lIns="182880" tIns="182880" rIns="182880" bIns="18288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5A5B"/>
                  </a:solidFill>
                  <a:effectLst/>
                  <a:uLnTx/>
                  <a:uFillTx/>
                  <a:latin typeface="Franklin Gothic Demi Cond" panose="020B0603020102020204" pitchFamily="34" charset="0"/>
                  <a:ea typeface="+mn-ea"/>
                  <a:cs typeface="+mn-cs"/>
                </a:rPr>
                <a:t>Will Thorpe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585A5B"/>
                  </a:solidFill>
                  <a:latin typeface="Franklin Gothic Demi Cond" panose="020B0603020102020204" pitchFamily="34" charset="0"/>
                  <a:hlinkClick r:id="rId4"/>
                </a:rPr>
                <a:t>wthorpe@masoncompanies.com</a:t>
              </a:r>
              <a:endParaRPr lang="en-US" sz="2000" b="1" dirty="0">
                <a:solidFill>
                  <a:srgbClr val="585A5B"/>
                </a:solidFill>
                <a:latin typeface="Franklin Gothic Demi Cond" panose="020B0603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5A5B"/>
                  </a:solidFill>
                  <a:effectLst/>
                  <a:uLnTx/>
                  <a:uFillTx/>
                  <a:latin typeface="Franklin Gothic Demi Cond" panose="020B0603020102020204" pitchFamily="34" charset="0"/>
                  <a:ea typeface="+mn-ea"/>
                  <a:cs typeface="+mn-cs"/>
                </a:rPr>
                <a:t>703-716-6000</a:t>
              </a:r>
            </a:p>
          </p:txBody>
        </p:sp>
        <p:sp>
          <p:nvSpPr>
            <p:cNvPr id="44" name="TextBox 43">
              <a:extLst>
                <a:ext uri="{FF2B5EF4-FFF2-40B4-BE49-F238E27FC236}">
                  <a16:creationId xmlns:a16="http://schemas.microsoft.com/office/drawing/2014/main" id="{417EC9B0-E21A-44C5-0C21-4412D2D30EA1}"/>
                </a:ext>
              </a:extLst>
            </p:cNvPr>
            <p:cNvSpPr txBox="1"/>
            <p:nvPr/>
          </p:nvSpPr>
          <p:spPr>
            <a:xfrm>
              <a:off x="1667559" y="3011625"/>
              <a:ext cx="3163051" cy="492558"/>
            </a:xfrm>
            <a:prstGeom prst="rect">
              <a:avLst/>
            </a:prstGeom>
            <a:noFill/>
          </p:spPr>
          <p:txBody>
            <a:bodyPr wrap="square" lIns="182880" tIns="182880" rIns="182880" bIns="18288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85A5B"/>
                  </a:solidFill>
                  <a:effectLst/>
                  <a:uLnTx/>
                  <a:uFillTx/>
                  <a:latin typeface="FranklinGothicURWBoo" pitchFamily="2" charset="77"/>
                  <a:ea typeface="+mn-ea"/>
                  <a:cs typeface="+mn-cs"/>
                </a:rPr>
                <a:t>Chief Marketing and Development Officer</a:t>
              </a:r>
            </a:p>
          </p:txBody>
        </p:sp>
        <p:cxnSp>
          <p:nvCxnSpPr>
            <p:cNvPr id="45" name="Straight Connector 44">
              <a:extLst>
                <a:ext uri="{FF2B5EF4-FFF2-40B4-BE49-F238E27FC236}">
                  <a16:creationId xmlns:a16="http://schemas.microsoft.com/office/drawing/2014/main" id="{7976D89A-D0FF-8D1F-A64D-F4B949C24F10}"/>
                </a:ext>
              </a:extLst>
            </p:cNvPr>
            <p:cNvCxnSpPr>
              <a:cxnSpLocks/>
            </p:cNvCxnSpPr>
            <p:nvPr/>
          </p:nvCxnSpPr>
          <p:spPr>
            <a:xfrm>
              <a:off x="1773624" y="2998919"/>
              <a:ext cx="29680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4539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B65E-C7E0-53D4-3019-B5FDBFC7C6B9}"/>
              </a:ext>
            </a:extLst>
          </p:cNvPr>
          <p:cNvSpPr>
            <a:spLocks noGrp="1"/>
          </p:cNvSpPr>
          <p:nvPr>
            <p:ph type="ctrTitle"/>
          </p:nvPr>
        </p:nvSpPr>
        <p:spPr/>
        <p:txBody>
          <a:bodyPr/>
          <a:lstStyle/>
          <a:p>
            <a:r>
              <a:rPr lang="en-US" dirty="0"/>
              <a:t>Client Portal Screen Samples and Sample Report Pages </a:t>
            </a:r>
            <a:br>
              <a:rPr lang="en-US" dirty="0"/>
            </a:br>
            <a:endParaRPr lang="en-US" dirty="0"/>
          </a:p>
        </p:txBody>
      </p:sp>
      <p:pic>
        <p:nvPicPr>
          <p:cNvPr id="5" name="Picture Placeholder 4" descr="A group of people sitting at a table&#10;&#10;Description automatically generated with low confidence">
            <a:extLst>
              <a:ext uri="{FF2B5EF4-FFF2-40B4-BE49-F238E27FC236}">
                <a16:creationId xmlns:a16="http://schemas.microsoft.com/office/drawing/2014/main" id="{D723A92F-E81A-D143-16B0-59B95FB89BFB}"/>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colorTemperature colorTemp="3674"/>
                    </a14:imgEffect>
                    <a14:imgEffect>
                      <a14:saturation sat="0"/>
                    </a14:imgEffect>
                  </a14:imgLayer>
                </a14:imgProps>
              </a:ext>
              <a:ext uri="{28A0092B-C50C-407E-A947-70E740481C1C}">
                <a14:useLocalDpi xmlns:a14="http://schemas.microsoft.com/office/drawing/2010/main"/>
              </a:ext>
            </a:extLst>
          </a:blip>
          <a:srcRect l="6539" t="9072" r="40663" b="11730"/>
          <a:stretch/>
        </p:blipFill>
        <p:spPr>
          <a:xfrm flipH="1">
            <a:off x="7038115" y="1828800"/>
            <a:ext cx="3020284" cy="3020285"/>
          </a:xfrm>
        </p:spPr>
      </p:pic>
      <p:pic>
        <p:nvPicPr>
          <p:cNvPr id="7" name="Picture Placeholder 4" descr="A group of people sitting at a table&#10;&#10;Description automatically generated with low confidence">
            <a:extLst>
              <a:ext uri="{FF2B5EF4-FFF2-40B4-BE49-F238E27FC236}">
                <a16:creationId xmlns:a16="http://schemas.microsoft.com/office/drawing/2014/main" id="{9C10BB89-11C4-798E-4138-7759282D3C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919" t="9072" r="40663" b="25800"/>
          <a:stretch/>
        </p:blipFill>
        <p:spPr>
          <a:xfrm flipH="1">
            <a:off x="7038115" y="1828799"/>
            <a:ext cx="2483708" cy="2483709"/>
          </a:xfrm>
          <a:prstGeom prst="rect">
            <a:avLst/>
          </a:prstGeom>
        </p:spPr>
      </p:pic>
    </p:spTree>
    <p:extLst>
      <p:ext uri="{BB962C8B-B14F-4D97-AF65-F5344CB8AC3E}">
        <p14:creationId xmlns:p14="http://schemas.microsoft.com/office/powerpoint/2010/main" val="1121506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C8C2-7785-2C4B-D64D-C628864BACD9}"/>
              </a:ext>
            </a:extLst>
          </p:cNvPr>
          <p:cNvSpPr>
            <a:spLocks noGrp="1"/>
          </p:cNvSpPr>
          <p:nvPr>
            <p:ph type="ctrTitle"/>
          </p:nvPr>
        </p:nvSpPr>
        <p:spPr/>
        <p:txBody>
          <a:bodyPr/>
          <a:lstStyle/>
          <a:p>
            <a:r>
              <a:rPr lang="en-US" dirty="0"/>
              <a:t>Client Portal Screen Samples</a:t>
            </a:r>
          </a:p>
        </p:txBody>
      </p:sp>
      <p:sp>
        <p:nvSpPr>
          <p:cNvPr id="3" name="TextBox 2">
            <a:extLst>
              <a:ext uri="{FF2B5EF4-FFF2-40B4-BE49-F238E27FC236}">
                <a16:creationId xmlns:a16="http://schemas.microsoft.com/office/drawing/2014/main" id="{C2523F07-50E6-48F4-3D25-0AEA863DBFD4}"/>
              </a:ext>
            </a:extLst>
          </p:cNvPr>
          <p:cNvSpPr txBox="1"/>
          <p:nvPr/>
        </p:nvSpPr>
        <p:spPr>
          <a:xfrm>
            <a:off x="941602" y="1753674"/>
            <a:ext cx="7484768" cy="625032"/>
          </a:xfrm>
          <a:prstGeom prst="rect">
            <a:avLst/>
          </a:prstGeom>
          <a:solidFill>
            <a:schemeClr val="accent4">
              <a:alpha val="10000"/>
            </a:schemeClr>
          </a:solidFill>
          <a:ln w="15875">
            <a:noFill/>
          </a:ln>
        </p:spPr>
        <p:txBody>
          <a:bodyPr wrap="square" lIns="731520" rtlCol="0" anchor="ctr" anchorCtr="0">
            <a:noAutofit/>
          </a:bodyPr>
          <a:lstStyle>
            <a:defPPr>
              <a:defRPr lang="en-US"/>
            </a:defPPr>
            <a:lvl1pPr>
              <a:defRPr>
                <a:solidFill>
                  <a:schemeClr val="tx2"/>
                </a:solidFill>
                <a:latin typeface="Franklin Gothic Medium" panose="020B0603020102020204" pitchFamily="34" charset="0"/>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Activity summaries</a:t>
            </a:r>
          </a:p>
        </p:txBody>
      </p:sp>
      <p:sp>
        <p:nvSpPr>
          <p:cNvPr id="4" name="TextBox 3">
            <a:extLst>
              <a:ext uri="{FF2B5EF4-FFF2-40B4-BE49-F238E27FC236}">
                <a16:creationId xmlns:a16="http://schemas.microsoft.com/office/drawing/2014/main" id="{425C61DD-E51D-7D47-DEF0-CF1549B24B5F}"/>
              </a:ext>
            </a:extLst>
          </p:cNvPr>
          <p:cNvSpPr txBox="1"/>
          <p:nvPr/>
        </p:nvSpPr>
        <p:spPr>
          <a:xfrm>
            <a:off x="941602" y="2506993"/>
            <a:ext cx="7484768" cy="62503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Asset allocation</a:t>
            </a:r>
          </a:p>
        </p:txBody>
      </p:sp>
      <p:sp>
        <p:nvSpPr>
          <p:cNvPr id="5" name="TextBox 4">
            <a:extLst>
              <a:ext uri="{FF2B5EF4-FFF2-40B4-BE49-F238E27FC236}">
                <a16:creationId xmlns:a16="http://schemas.microsoft.com/office/drawing/2014/main" id="{C793BF6A-183F-3012-B0AA-4EA9210BDC41}"/>
              </a:ext>
            </a:extLst>
          </p:cNvPr>
          <p:cNvSpPr txBox="1"/>
          <p:nvPr/>
        </p:nvSpPr>
        <p:spPr>
          <a:xfrm>
            <a:off x="941602" y="3260312"/>
            <a:ext cx="7484768" cy="62503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Allocation vs. </a:t>
            </a:r>
            <a:r>
              <a:rPr lang="en-US" dirty="0">
                <a:solidFill>
                  <a:srgbClr val="1C2D58"/>
                </a:solidFill>
                <a:latin typeface="Franklin Gothic Medium" panose="020B0603020102020204" pitchFamily="34" charset="0"/>
              </a:rPr>
              <a:t>policy targets</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6" name="TextBox 5">
            <a:extLst>
              <a:ext uri="{FF2B5EF4-FFF2-40B4-BE49-F238E27FC236}">
                <a16:creationId xmlns:a16="http://schemas.microsoft.com/office/drawing/2014/main" id="{9459627C-0052-BD37-293F-9FE2BF0C7490}"/>
              </a:ext>
            </a:extLst>
          </p:cNvPr>
          <p:cNvSpPr txBox="1"/>
          <p:nvPr/>
        </p:nvSpPr>
        <p:spPr>
          <a:xfrm>
            <a:off x="941602" y="4013631"/>
            <a:ext cx="7484768" cy="62179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Performance</a:t>
            </a:r>
          </a:p>
        </p:txBody>
      </p:sp>
      <p:sp>
        <p:nvSpPr>
          <p:cNvPr id="7" name="TextBox 6">
            <a:extLst>
              <a:ext uri="{FF2B5EF4-FFF2-40B4-BE49-F238E27FC236}">
                <a16:creationId xmlns:a16="http://schemas.microsoft.com/office/drawing/2014/main" id="{489190A5-10EF-3E3E-DFB5-6D93196FD8FD}"/>
              </a:ext>
            </a:extLst>
          </p:cNvPr>
          <p:cNvSpPr txBox="1"/>
          <p:nvPr/>
        </p:nvSpPr>
        <p:spPr>
          <a:xfrm>
            <a:off x="941602" y="4766949"/>
            <a:ext cx="7484768" cy="621792"/>
          </a:xfrm>
          <a:prstGeom prst="rect">
            <a:avLst/>
          </a:prstGeom>
          <a:solidFill>
            <a:schemeClr val="accent4">
              <a:alpha val="10000"/>
            </a:schemeClr>
          </a:solidFill>
          <a:ln w="15875">
            <a:noFill/>
          </a:ln>
        </p:spPr>
        <p:txBody>
          <a:bodyPr wrap="square" lIns="731520" tIns="182880" bIns="182880" rtlCol="0" anchor="t" anchorCtr="0">
            <a:no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lang="en-US" dirty="0">
                <a:solidFill>
                  <a:srgbClr val="1C2D58"/>
                </a:solidFill>
                <a:latin typeface="Franklin Gothic Medium" panose="020B0603020102020204" pitchFamily="34" charset="0"/>
              </a:rPr>
              <a:t>Gains and losses</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17" name="Rectangle 16">
            <a:extLst>
              <a:ext uri="{FF2B5EF4-FFF2-40B4-BE49-F238E27FC236}">
                <a16:creationId xmlns:a16="http://schemas.microsoft.com/office/drawing/2014/main" id="{7EA17C18-064E-967D-6FDE-1AD6F911F2EE}"/>
              </a:ext>
            </a:extLst>
          </p:cNvPr>
          <p:cNvSpPr/>
          <p:nvPr/>
        </p:nvSpPr>
        <p:spPr>
          <a:xfrm>
            <a:off x="754380" y="1869420"/>
            <a:ext cx="393539" cy="393539"/>
          </a:xfrm>
          <a:prstGeom prst="rect">
            <a:avLst/>
          </a:prstGeom>
          <a:solidFill>
            <a:schemeClr val="tx2">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1</a:t>
            </a:r>
          </a:p>
        </p:txBody>
      </p:sp>
      <p:sp>
        <p:nvSpPr>
          <p:cNvPr id="18" name="Rectangle 17">
            <a:extLst>
              <a:ext uri="{FF2B5EF4-FFF2-40B4-BE49-F238E27FC236}">
                <a16:creationId xmlns:a16="http://schemas.microsoft.com/office/drawing/2014/main" id="{0ED9DF5E-D144-E307-532D-C257D3C70A37}"/>
              </a:ext>
            </a:extLst>
          </p:cNvPr>
          <p:cNvSpPr/>
          <p:nvPr/>
        </p:nvSpPr>
        <p:spPr>
          <a:xfrm>
            <a:off x="754380" y="2622739"/>
            <a:ext cx="393539" cy="393539"/>
          </a:xfrm>
          <a:prstGeom prst="rect">
            <a:avLst/>
          </a:prstGeom>
          <a:solidFill>
            <a:schemeClr val="tx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2</a:t>
            </a:r>
          </a:p>
        </p:txBody>
      </p:sp>
      <p:sp>
        <p:nvSpPr>
          <p:cNvPr id="19" name="Rectangle 18">
            <a:extLst>
              <a:ext uri="{FF2B5EF4-FFF2-40B4-BE49-F238E27FC236}">
                <a16:creationId xmlns:a16="http://schemas.microsoft.com/office/drawing/2014/main" id="{8AC55B2D-8EE0-22F1-A64E-E0F5E4636899}"/>
              </a:ext>
            </a:extLst>
          </p:cNvPr>
          <p:cNvSpPr/>
          <p:nvPr/>
        </p:nvSpPr>
        <p:spPr>
          <a:xfrm>
            <a:off x="754380" y="3376058"/>
            <a:ext cx="393539" cy="393539"/>
          </a:xfrm>
          <a:prstGeom prst="rect">
            <a:avLst/>
          </a:prstGeom>
          <a:solidFill>
            <a:schemeClr val="accent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3</a:t>
            </a:r>
          </a:p>
        </p:txBody>
      </p:sp>
      <p:sp>
        <p:nvSpPr>
          <p:cNvPr id="20" name="Rectangle 19">
            <a:extLst>
              <a:ext uri="{FF2B5EF4-FFF2-40B4-BE49-F238E27FC236}">
                <a16:creationId xmlns:a16="http://schemas.microsoft.com/office/drawing/2014/main" id="{E85DE6FB-3023-6239-5DE8-09E594D874AF}"/>
              </a:ext>
            </a:extLst>
          </p:cNvPr>
          <p:cNvSpPr/>
          <p:nvPr/>
        </p:nvSpPr>
        <p:spPr>
          <a:xfrm>
            <a:off x="754380" y="4128413"/>
            <a:ext cx="393539" cy="393539"/>
          </a:xfrm>
          <a:prstGeom prst="rect">
            <a:avLst/>
          </a:prstGeom>
          <a:solidFill>
            <a:schemeClr val="accent5">
              <a:lumMod val="75000"/>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4</a:t>
            </a:r>
          </a:p>
        </p:txBody>
      </p:sp>
      <p:sp>
        <p:nvSpPr>
          <p:cNvPr id="14" name="TextBox 13">
            <a:extLst>
              <a:ext uri="{FF2B5EF4-FFF2-40B4-BE49-F238E27FC236}">
                <a16:creationId xmlns:a16="http://schemas.microsoft.com/office/drawing/2014/main" id="{41DA007D-1B4C-2565-7400-A2E120700B2F}"/>
              </a:ext>
            </a:extLst>
          </p:cNvPr>
          <p:cNvSpPr txBox="1"/>
          <p:nvPr/>
        </p:nvSpPr>
        <p:spPr>
          <a:xfrm>
            <a:off x="914892" y="5562850"/>
            <a:ext cx="7484768" cy="62503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dirty="0">
                <a:solidFill>
                  <a:srgbClr val="1C2D58"/>
                </a:solidFill>
                <a:latin typeface="Franklin Gothic Medium" panose="020B0603020102020204" pitchFamily="34" charset="0"/>
              </a:rPr>
              <a:t>Transaction summary</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15" name="Rectangle 14">
            <a:extLst>
              <a:ext uri="{FF2B5EF4-FFF2-40B4-BE49-F238E27FC236}">
                <a16:creationId xmlns:a16="http://schemas.microsoft.com/office/drawing/2014/main" id="{78980F6A-73B7-1F35-2369-905B5FC81AE9}"/>
              </a:ext>
            </a:extLst>
          </p:cNvPr>
          <p:cNvSpPr/>
          <p:nvPr/>
        </p:nvSpPr>
        <p:spPr>
          <a:xfrm>
            <a:off x="727670" y="5678596"/>
            <a:ext cx="393539" cy="393539"/>
          </a:xfrm>
          <a:prstGeom prst="rect">
            <a:avLst/>
          </a:prstGeom>
          <a:solidFill>
            <a:schemeClr val="tx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6</a:t>
            </a:r>
          </a:p>
        </p:txBody>
      </p:sp>
      <p:sp>
        <p:nvSpPr>
          <p:cNvPr id="21" name="Rectangle 20">
            <a:extLst>
              <a:ext uri="{FF2B5EF4-FFF2-40B4-BE49-F238E27FC236}">
                <a16:creationId xmlns:a16="http://schemas.microsoft.com/office/drawing/2014/main" id="{26889F7C-37A9-2BF4-4D08-1B0305C4E37D}"/>
              </a:ext>
            </a:extLst>
          </p:cNvPr>
          <p:cNvSpPr/>
          <p:nvPr/>
        </p:nvSpPr>
        <p:spPr>
          <a:xfrm>
            <a:off x="754380" y="4880767"/>
            <a:ext cx="393539" cy="393539"/>
          </a:xfrm>
          <a:prstGeom prst="rect">
            <a:avLst/>
          </a:prstGeom>
          <a:solidFill>
            <a:schemeClr val="accent2">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5</a:t>
            </a:r>
          </a:p>
        </p:txBody>
      </p:sp>
    </p:spTree>
    <p:extLst>
      <p:ext uri="{BB962C8B-B14F-4D97-AF65-F5344CB8AC3E}">
        <p14:creationId xmlns:p14="http://schemas.microsoft.com/office/powerpoint/2010/main" val="561366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Client Portal Sample Screens</a:t>
            </a:r>
            <a:br>
              <a:rPr lang="en-US" dirty="0"/>
            </a:br>
            <a:r>
              <a:rPr lang="en-US" dirty="0"/>
              <a:t> Daily Views of Client Information</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3" name="Picture 2" descr="A screenshot of a computer&#10;&#10;Description automatically generated">
            <a:extLst>
              <a:ext uri="{FF2B5EF4-FFF2-40B4-BE49-F238E27FC236}">
                <a16:creationId xmlns:a16="http://schemas.microsoft.com/office/drawing/2014/main" id="{8D4F7129-A1F5-771F-CC0F-335C99B4B85F}"/>
              </a:ext>
            </a:extLst>
          </p:cNvPr>
          <p:cNvPicPr>
            <a:picLocks noChangeAspect="1"/>
          </p:cNvPicPr>
          <p:nvPr/>
        </p:nvPicPr>
        <p:blipFill>
          <a:blip r:embed="rId2"/>
          <a:stretch>
            <a:fillRect/>
          </a:stretch>
        </p:blipFill>
        <p:spPr>
          <a:xfrm>
            <a:off x="0" y="1638300"/>
            <a:ext cx="9982446" cy="5525700"/>
          </a:xfrm>
          <a:prstGeom prst="rect">
            <a:avLst/>
          </a:prstGeom>
        </p:spPr>
      </p:pic>
    </p:spTree>
    <p:extLst>
      <p:ext uri="{BB962C8B-B14F-4D97-AF65-F5344CB8AC3E}">
        <p14:creationId xmlns:p14="http://schemas.microsoft.com/office/powerpoint/2010/main" val="165102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C8C2-7785-2C4B-D64D-C628864BACD9}"/>
              </a:ext>
            </a:extLst>
          </p:cNvPr>
          <p:cNvSpPr>
            <a:spLocks noGrp="1"/>
          </p:cNvSpPr>
          <p:nvPr>
            <p:ph type="ctrTitle"/>
          </p:nvPr>
        </p:nvSpPr>
        <p:spPr/>
        <p:txBody>
          <a:bodyPr/>
          <a:lstStyle/>
          <a:p>
            <a:r>
              <a:rPr lang="en-US" dirty="0"/>
              <a:t>Sample Monthly/Quarterly Report Pages</a:t>
            </a:r>
          </a:p>
        </p:txBody>
      </p:sp>
      <p:sp>
        <p:nvSpPr>
          <p:cNvPr id="3" name="TextBox 2">
            <a:extLst>
              <a:ext uri="{FF2B5EF4-FFF2-40B4-BE49-F238E27FC236}">
                <a16:creationId xmlns:a16="http://schemas.microsoft.com/office/drawing/2014/main" id="{C2523F07-50E6-48F4-3D25-0AEA863DBFD4}"/>
              </a:ext>
            </a:extLst>
          </p:cNvPr>
          <p:cNvSpPr txBox="1"/>
          <p:nvPr/>
        </p:nvSpPr>
        <p:spPr>
          <a:xfrm>
            <a:off x="941602" y="1753674"/>
            <a:ext cx="7484768" cy="625032"/>
          </a:xfrm>
          <a:prstGeom prst="rect">
            <a:avLst/>
          </a:prstGeom>
          <a:solidFill>
            <a:schemeClr val="accent4">
              <a:alpha val="10000"/>
            </a:schemeClr>
          </a:solidFill>
          <a:ln w="15875">
            <a:noFill/>
          </a:ln>
        </p:spPr>
        <p:txBody>
          <a:bodyPr wrap="square" lIns="731520" rtlCol="0" anchor="ctr" anchorCtr="0">
            <a:noAutofit/>
          </a:bodyPr>
          <a:lstStyle>
            <a:defPPr>
              <a:defRPr lang="en-US"/>
            </a:defPPr>
            <a:lvl1pPr>
              <a:defRPr>
                <a:solidFill>
                  <a:schemeClr val="tx2"/>
                </a:solidFill>
                <a:latin typeface="Franklin Gothic Medium" panose="020B0603020102020204" pitchFamily="34" charset="0"/>
              </a:defRPr>
            </a:lvl1pPr>
          </a:lstStyle>
          <a:p>
            <a:pPr marL="0" marR="0" lvl="0" indent="0" algn="l" defTabSz="457200" rtl="0" eaLnBrk="1" fontAlgn="auto" latinLnBrk="0" hangingPunct="1">
              <a:lnSpc>
                <a:spcPts val="1800"/>
              </a:lnSpc>
              <a:spcBef>
                <a:spcPts val="0"/>
              </a:spcBef>
              <a:spcAft>
                <a:spcPts val="0"/>
              </a:spcAft>
              <a:buClrTx/>
              <a:buSzTx/>
              <a:buFontTx/>
              <a:buNone/>
              <a:tabLst/>
              <a:defRPr/>
            </a:pPr>
            <a:r>
              <a:rPr lang="en-US" dirty="0">
                <a:solidFill>
                  <a:srgbClr val="1C2D58"/>
                </a:solidFill>
              </a:rPr>
              <a:t>A</a:t>
            </a:r>
            <a:r>
              <a:rPr kumimoji="0" lang="en-US" sz="1800" b="0" i="0" u="none" strike="noStrike" kern="1200" cap="none" spc="0" normalizeH="0" baseline="0" noProof="0" dirty="0" err="1">
                <a:ln>
                  <a:noFill/>
                </a:ln>
                <a:solidFill>
                  <a:srgbClr val="1C2D58"/>
                </a:solidFill>
                <a:effectLst/>
                <a:uLnTx/>
                <a:uFillTx/>
                <a:latin typeface="Franklin Gothic Medium" panose="020B0603020102020204" pitchFamily="34" charset="0"/>
                <a:ea typeface="+mn-ea"/>
                <a:cs typeface="+mn-cs"/>
              </a:rPr>
              <a:t>sset</a:t>
            </a:r>
            <a:r>
              <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 allocation, and fiduciary tracking</a:t>
            </a:r>
          </a:p>
        </p:txBody>
      </p:sp>
      <p:sp>
        <p:nvSpPr>
          <p:cNvPr id="4" name="TextBox 3">
            <a:extLst>
              <a:ext uri="{FF2B5EF4-FFF2-40B4-BE49-F238E27FC236}">
                <a16:creationId xmlns:a16="http://schemas.microsoft.com/office/drawing/2014/main" id="{425C61DD-E51D-7D47-DEF0-CF1549B24B5F}"/>
              </a:ext>
            </a:extLst>
          </p:cNvPr>
          <p:cNvSpPr txBox="1"/>
          <p:nvPr/>
        </p:nvSpPr>
        <p:spPr>
          <a:xfrm>
            <a:off x="941602" y="2506993"/>
            <a:ext cx="7484768" cy="62503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Change in market value</a:t>
            </a:r>
          </a:p>
        </p:txBody>
      </p:sp>
      <p:sp>
        <p:nvSpPr>
          <p:cNvPr id="5" name="TextBox 4">
            <a:extLst>
              <a:ext uri="{FF2B5EF4-FFF2-40B4-BE49-F238E27FC236}">
                <a16:creationId xmlns:a16="http://schemas.microsoft.com/office/drawing/2014/main" id="{C793BF6A-183F-3012-B0AA-4EA9210BDC41}"/>
              </a:ext>
            </a:extLst>
          </p:cNvPr>
          <p:cNvSpPr txBox="1"/>
          <p:nvPr/>
        </p:nvSpPr>
        <p:spPr>
          <a:xfrm>
            <a:off x="941602" y="3260312"/>
            <a:ext cx="7484768" cy="62503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lang="en-US" dirty="0">
                <a:solidFill>
                  <a:srgbClr val="1C2D58"/>
                </a:solidFill>
                <a:latin typeface="Franklin Gothic Medium" panose="020B0603020102020204" pitchFamily="34" charset="0"/>
              </a:rPr>
              <a:t>Gain and loss report – realized and unrealized </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6" name="TextBox 5">
            <a:extLst>
              <a:ext uri="{FF2B5EF4-FFF2-40B4-BE49-F238E27FC236}">
                <a16:creationId xmlns:a16="http://schemas.microsoft.com/office/drawing/2014/main" id="{9459627C-0052-BD37-293F-9FE2BF0C7490}"/>
              </a:ext>
            </a:extLst>
          </p:cNvPr>
          <p:cNvSpPr txBox="1"/>
          <p:nvPr/>
        </p:nvSpPr>
        <p:spPr>
          <a:xfrm>
            <a:off x="941602" y="4013631"/>
            <a:ext cx="7484768" cy="62179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dirty="0">
                <a:solidFill>
                  <a:srgbClr val="1C2D58"/>
                </a:solidFill>
                <a:latin typeface="Franklin Gothic Medium" panose="020B0603020102020204" pitchFamily="34" charset="0"/>
              </a:rPr>
              <a:t>Income and expenses</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7" name="TextBox 6">
            <a:extLst>
              <a:ext uri="{FF2B5EF4-FFF2-40B4-BE49-F238E27FC236}">
                <a16:creationId xmlns:a16="http://schemas.microsoft.com/office/drawing/2014/main" id="{489190A5-10EF-3E3E-DFB5-6D93196FD8FD}"/>
              </a:ext>
            </a:extLst>
          </p:cNvPr>
          <p:cNvSpPr txBox="1"/>
          <p:nvPr/>
        </p:nvSpPr>
        <p:spPr>
          <a:xfrm>
            <a:off x="941602" y="4766949"/>
            <a:ext cx="7484768" cy="621792"/>
          </a:xfrm>
          <a:prstGeom prst="rect">
            <a:avLst/>
          </a:prstGeom>
          <a:solidFill>
            <a:schemeClr val="accent4">
              <a:alpha val="10000"/>
            </a:schemeClr>
          </a:solidFill>
          <a:ln w="15875">
            <a:noFill/>
          </a:ln>
        </p:spPr>
        <p:txBody>
          <a:bodyPr wrap="square" lIns="731520" tIns="182880" bIns="182880" rtlCol="0" anchor="t" anchorCtr="0">
            <a:no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lang="en-US" dirty="0">
                <a:solidFill>
                  <a:srgbClr val="1C2D58"/>
                </a:solidFill>
                <a:latin typeface="Franklin Gothic Medium" panose="020B0603020102020204" pitchFamily="34" charset="0"/>
              </a:rPr>
              <a:t>Purchases and sales</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17" name="Rectangle 16">
            <a:extLst>
              <a:ext uri="{FF2B5EF4-FFF2-40B4-BE49-F238E27FC236}">
                <a16:creationId xmlns:a16="http://schemas.microsoft.com/office/drawing/2014/main" id="{7EA17C18-064E-967D-6FDE-1AD6F911F2EE}"/>
              </a:ext>
            </a:extLst>
          </p:cNvPr>
          <p:cNvSpPr/>
          <p:nvPr/>
        </p:nvSpPr>
        <p:spPr>
          <a:xfrm>
            <a:off x="754380" y="1869420"/>
            <a:ext cx="393539" cy="393539"/>
          </a:xfrm>
          <a:prstGeom prst="rect">
            <a:avLst/>
          </a:prstGeom>
          <a:solidFill>
            <a:schemeClr val="tx2">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1</a:t>
            </a:r>
          </a:p>
        </p:txBody>
      </p:sp>
      <p:sp>
        <p:nvSpPr>
          <p:cNvPr id="18" name="Rectangle 17">
            <a:extLst>
              <a:ext uri="{FF2B5EF4-FFF2-40B4-BE49-F238E27FC236}">
                <a16:creationId xmlns:a16="http://schemas.microsoft.com/office/drawing/2014/main" id="{0ED9DF5E-D144-E307-532D-C257D3C70A37}"/>
              </a:ext>
            </a:extLst>
          </p:cNvPr>
          <p:cNvSpPr/>
          <p:nvPr/>
        </p:nvSpPr>
        <p:spPr>
          <a:xfrm>
            <a:off x="754380" y="2622739"/>
            <a:ext cx="393539" cy="393539"/>
          </a:xfrm>
          <a:prstGeom prst="rect">
            <a:avLst/>
          </a:prstGeom>
          <a:solidFill>
            <a:schemeClr val="tx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2</a:t>
            </a:r>
          </a:p>
        </p:txBody>
      </p:sp>
      <p:sp>
        <p:nvSpPr>
          <p:cNvPr id="19" name="Rectangle 18">
            <a:extLst>
              <a:ext uri="{FF2B5EF4-FFF2-40B4-BE49-F238E27FC236}">
                <a16:creationId xmlns:a16="http://schemas.microsoft.com/office/drawing/2014/main" id="{8AC55B2D-8EE0-22F1-A64E-E0F5E4636899}"/>
              </a:ext>
            </a:extLst>
          </p:cNvPr>
          <p:cNvSpPr/>
          <p:nvPr/>
        </p:nvSpPr>
        <p:spPr>
          <a:xfrm>
            <a:off x="754380" y="3376058"/>
            <a:ext cx="393539" cy="393539"/>
          </a:xfrm>
          <a:prstGeom prst="rect">
            <a:avLst/>
          </a:prstGeom>
          <a:solidFill>
            <a:schemeClr val="accent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3</a:t>
            </a:r>
          </a:p>
        </p:txBody>
      </p:sp>
      <p:sp>
        <p:nvSpPr>
          <p:cNvPr id="20" name="Rectangle 19">
            <a:extLst>
              <a:ext uri="{FF2B5EF4-FFF2-40B4-BE49-F238E27FC236}">
                <a16:creationId xmlns:a16="http://schemas.microsoft.com/office/drawing/2014/main" id="{E85DE6FB-3023-6239-5DE8-09E594D874AF}"/>
              </a:ext>
            </a:extLst>
          </p:cNvPr>
          <p:cNvSpPr/>
          <p:nvPr/>
        </p:nvSpPr>
        <p:spPr>
          <a:xfrm>
            <a:off x="754380" y="4128413"/>
            <a:ext cx="393539" cy="393539"/>
          </a:xfrm>
          <a:prstGeom prst="rect">
            <a:avLst/>
          </a:prstGeom>
          <a:solidFill>
            <a:schemeClr val="accent5">
              <a:lumMod val="75000"/>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4</a:t>
            </a:r>
          </a:p>
        </p:txBody>
      </p:sp>
      <p:sp>
        <p:nvSpPr>
          <p:cNvPr id="14" name="TextBox 13">
            <a:extLst>
              <a:ext uri="{FF2B5EF4-FFF2-40B4-BE49-F238E27FC236}">
                <a16:creationId xmlns:a16="http://schemas.microsoft.com/office/drawing/2014/main" id="{41DA007D-1B4C-2565-7400-A2E120700B2F}"/>
              </a:ext>
            </a:extLst>
          </p:cNvPr>
          <p:cNvSpPr txBox="1"/>
          <p:nvPr/>
        </p:nvSpPr>
        <p:spPr>
          <a:xfrm>
            <a:off x="914892" y="5562850"/>
            <a:ext cx="7484768" cy="625032"/>
          </a:xfrm>
          <a:prstGeom prst="rect">
            <a:avLst/>
          </a:prstGeom>
          <a:solidFill>
            <a:schemeClr val="accent4">
              <a:alpha val="10000"/>
            </a:schemeClr>
          </a:solidFill>
          <a:ln w="15875">
            <a:noFill/>
          </a:ln>
        </p:spPr>
        <p:txBody>
          <a:bodyPr wrap="square" lIns="731520" rtlCol="0" anchor="ctr" anchorCtr="0">
            <a:no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US" dirty="0">
                <a:solidFill>
                  <a:srgbClr val="1C2D58"/>
                </a:solidFill>
                <a:latin typeface="Franklin Gothic Medium" panose="020B0603020102020204" pitchFamily="34" charset="0"/>
              </a:rPr>
              <a:t>Transaction summary</a:t>
            </a:r>
            <a:endParaRPr kumimoji="0" lang="en-US" sz="18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endParaRPr>
          </a:p>
        </p:txBody>
      </p:sp>
      <p:sp>
        <p:nvSpPr>
          <p:cNvPr id="15" name="Rectangle 14">
            <a:extLst>
              <a:ext uri="{FF2B5EF4-FFF2-40B4-BE49-F238E27FC236}">
                <a16:creationId xmlns:a16="http://schemas.microsoft.com/office/drawing/2014/main" id="{78980F6A-73B7-1F35-2369-905B5FC81AE9}"/>
              </a:ext>
            </a:extLst>
          </p:cNvPr>
          <p:cNvSpPr/>
          <p:nvPr/>
        </p:nvSpPr>
        <p:spPr>
          <a:xfrm>
            <a:off x="727670" y="5678596"/>
            <a:ext cx="393539" cy="393539"/>
          </a:xfrm>
          <a:prstGeom prst="rect">
            <a:avLst/>
          </a:prstGeom>
          <a:solidFill>
            <a:schemeClr val="tx1">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6</a:t>
            </a:r>
          </a:p>
        </p:txBody>
      </p:sp>
      <p:sp>
        <p:nvSpPr>
          <p:cNvPr id="21" name="Rectangle 20">
            <a:extLst>
              <a:ext uri="{FF2B5EF4-FFF2-40B4-BE49-F238E27FC236}">
                <a16:creationId xmlns:a16="http://schemas.microsoft.com/office/drawing/2014/main" id="{26889F7C-37A9-2BF4-4D08-1B0305C4E37D}"/>
              </a:ext>
            </a:extLst>
          </p:cNvPr>
          <p:cNvSpPr/>
          <p:nvPr/>
        </p:nvSpPr>
        <p:spPr>
          <a:xfrm>
            <a:off x="754380" y="4880767"/>
            <a:ext cx="393539" cy="393539"/>
          </a:xfrm>
          <a:prstGeom prst="rect">
            <a:avLst/>
          </a:prstGeom>
          <a:solidFill>
            <a:schemeClr val="accent2">
              <a:alpha val="8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5</a:t>
            </a:r>
          </a:p>
        </p:txBody>
      </p:sp>
    </p:spTree>
    <p:extLst>
      <p:ext uri="{BB962C8B-B14F-4D97-AF65-F5344CB8AC3E}">
        <p14:creationId xmlns:p14="http://schemas.microsoft.com/office/powerpoint/2010/main" val="423347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Sample Pages</a:t>
            </a:r>
            <a:br>
              <a:rPr lang="en-US" dirty="0"/>
            </a:br>
            <a:r>
              <a:rPr lang="en-US" dirty="0"/>
              <a:t> Save Time &amp; Improve Data Accuracy</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5" name="Picture 4">
            <a:extLst>
              <a:ext uri="{FF2B5EF4-FFF2-40B4-BE49-F238E27FC236}">
                <a16:creationId xmlns:a16="http://schemas.microsoft.com/office/drawing/2014/main" id="{C5505A46-413F-74FA-63EB-B6F9B4B85ED0}"/>
              </a:ext>
            </a:extLst>
          </p:cNvPr>
          <p:cNvPicPr>
            <a:picLocks noChangeAspect="1"/>
          </p:cNvPicPr>
          <p:nvPr/>
        </p:nvPicPr>
        <p:blipFill>
          <a:blip r:embed="rId2"/>
          <a:stretch>
            <a:fillRect/>
          </a:stretch>
        </p:blipFill>
        <p:spPr>
          <a:xfrm>
            <a:off x="321761" y="1451610"/>
            <a:ext cx="9414878" cy="5800916"/>
          </a:xfrm>
          <a:prstGeom prst="rect">
            <a:avLst/>
          </a:prstGeom>
        </p:spPr>
      </p:pic>
    </p:spTree>
    <p:extLst>
      <p:ext uri="{BB962C8B-B14F-4D97-AF65-F5344CB8AC3E}">
        <p14:creationId xmlns:p14="http://schemas.microsoft.com/office/powerpoint/2010/main" val="4163461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Sample Pages</a:t>
            </a:r>
            <a:br>
              <a:rPr lang="en-US" dirty="0"/>
            </a:br>
            <a:r>
              <a:rPr lang="en-US" dirty="0"/>
              <a:t> Save Time &amp; Improve Data Accuracy</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3" name="Picture 2">
            <a:extLst>
              <a:ext uri="{FF2B5EF4-FFF2-40B4-BE49-F238E27FC236}">
                <a16:creationId xmlns:a16="http://schemas.microsoft.com/office/drawing/2014/main" id="{E6825D7E-70D2-601F-6798-77ADB568810A}"/>
              </a:ext>
            </a:extLst>
          </p:cNvPr>
          <p:cNvPicPr>
            <a:picLocks noChangeAspect="1"/>
          </p:cNvPicPr>
          <p:nvPr/>
        </p:nvPicPr>
        <p:blipFill>
          <a:blip r:embed="rId2"/>
          <a:stretch>
            <a:fillRect/>
          </a:stretch>
        </p:blipFill>
        <p:spPr>
          <a:xfrm>
            <a:off x="0" y="1458916"/>
            <a:ext cx="9965920" cy="1855784"/>
          </a:xfrm>
          <a:prstGeom prst="rect">
            <a:avLst/>
          </a:prstGeom>
        </p:spPr>
      </p:pic>
    </p:spTree>
    <p:extLst>
      <p:ext uri="{BB962C8B-B14F-4D97-AF65-F5344CB8AC3E}">
        <p14:creationId xmlns:p14="http://schemas.microsoft.com/office/powerpoint/2010/main" val="1441548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Sample Pages</a:t>
            </a:r>
            <a:br>
              <a:rPr lang="en-US" dirty="0"/>
            </a:br>
            <a:r>
              <a:rPr lang="en-US" dirty="0"/>
              <a:t> Save Time &amp; Improve Data Accuracy</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6" name="Picture 5">
            <a:extLst>
              <a:ext uri="{FF2B5EF4-FFF2-40B4-BE49-F238E27FC236}">
                <a16:creationId xmlns:a16="http://schemas.microsoft.com/office/drawing/2014/main" id="{45984126-672F-A67F-F327-864A77C824D4}"/>
              </a:ext>
            </a:extLst>
          </p:cNvPr>
          <p:cNvPicPr>
            <a:picLocks noChangeAspect="1"/>
          </p:cNvPicPr>
          <p:nvPr/>
        </p:nvPicPr>
        <p:blipFill>
          <a:blip r:embed="rId2"/>
          <a:stretch>
            <a:fillRect/>
          </a:stretch>
        </p:blipFill>
        <p:spPr>
          <a:xfrm>
            <a:off x="68847" y="1437268"/>
            <a:ext cx="9920705" cy="4632061"/>
          </a:xfrm>
          <a:prstGeom prst="rect">
            <a:avLst/>
          </a:prstGeom>
        </p:spPr>
      </p:pic>
    </p:spTree>
    <p:extLst>
      <p:ext uri="{BB962C8B-B14F-4D97-AF65-F5344CB8AC3E}">
        <p14:creationId xmlns:p14="http://schemas.microsoft.com/office/powerpoint/2010/main" val="277345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Sample Pages</a:t>
            </a:r>
            <a:br>
              <a:rPr lang="en-US" dirty="0"/>
            </a:br>
            <a:r>
              <a:rPr lang="en-US" dirty="0"/>
              <a:t> Save Time &amp; Improve Data Accuracy</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4" name="Picture 3">
            <a:extLst>
              <a:ext uri="{FF2B5EF4-FFF2-40B4-BE49-F238E27FC236}">
                <a16:creationId xmlns:a16="http://schemas.microsoft.com/office/drawing/2014/main" id="{16324C0C-AECC-7320-15BD-2F6E76F47C5F}"/>
              </a:ext>
            </a:extLst>
          </p:cNvPr>
          <p:cNvPicPr>
            <a:picLocks noChangeAspect="1"/>
          </p:cNvPicPr>
          <p:nvPr/>
        </p:nvPicPr>
        <p:blipFill>
          <a:blip r:embed="rId2"/>
          <a:stretch>
            <a:fillRect/>
          </a:stretch>
        </p:blipFill>
        <p:spPr>
          <a:xfrm>
            <a:off x="137320" y="1443885"/>
            <a:ext cx="9783760" cy="5585669"/>
          </a:xfrm>
          <a:prstGeom prst="rect">
            <a:avLst/>
          </a:prstGeom>
        </p:spPr>
      </p:pic>
    </p:spTree>
    <p:extLst>
      <p:ext uri="{BB962C8B-B14F-4D97-AF65-F5344CB8AC3E}">
        <p14:creationId xmlns:p14="http://schemas.microsoft.com/office/powerpoint/2010/main" val="540741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Sample Pages</a:t>
            </a:r>
            <a:br>
              <a:rPr lang="en-US" dirty="0"/>
            </a:br>
            <a:r>
              <a:rPr lang="en-US" dirty="0"/>
              <a:t> Save Time &amp; Improve Data Accuracy</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3" name="Picture 2">
            <a:extLst>
              <a:ext uri="{FF2B5EF4-FFF2-40B4-BE49-F238E27FC236}">
                <a16:creationId xmlns:a16="http://schemas.microsoft.com/office/drawing/2014/main" id="{F6714855-5B84-7852-930A-92806190C4EB}"/>
              </a:ext>
            </a:extLst>
          </p:cNvPr>
          <p:cNvPicPr>
            <a:picLocks noChangeAspect="1"/>
          </p:cNvPicPr>
          <p:nvPr/>
        </p:nvPicPr>
        <p:blipFill>
          <a:blip r:embed="rId2"/>
          <a:stretch>
            <a:fillRect/>
          </a:stretch>
        </p:blipFill>
        <p:spPr>
          <a:xfrm>
            <a:off x="34289" y="1451420"/>
            <a:ext cx="9937927" cy="5097969"/>
          </a:xfrm>
          <a:prstGeom prst="rect">
            <a:avLst/>
          </a:prstGeom>
        </p:spPr>
      </p:pic>
    </p:spTree>
    <p:extLst>
      <p:ext uri="{BB962C8B-B14F-4D97-AF65-F5344CB8AC3E}">
        <p14:creationId xmlns:p14="http://schemas.microsoft.com/office/powerpoint/2010/main" val="4036902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Reporting – Sample Pages</a:t>
            </a:r>
            <a:br>
              <a:rPr lang="en-US" dirty="0"/>
            </a:br>
            <a:r>
              <a:rPr lang="en-US" dirty="0"/>
              <a:t> Save Time &amp; Improve Data Accuracy</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pic>
        <p:nvPicPr>
          <p:cNvPr id="3" name="Picture 2">
            <a:extLst>
              <a:ext uri="{FF2B5EF4-FFF2-40B4-BE49-F238E27FC236}">
                <a16:creationId xmlns:a16="http://schemas.microsoft.com/office/drawing/2014/main" id="{E50480C4-51C3-58FB-768D-20B5BCAB8950}"/>
              </a:ext>
            </a:extLst>
          </p:cNvPr>
          <p:cNvPicPr>
            <a:picLocks noChangeAspect="1"/>
          </p:cNvPicPr>
          <p:nvPr/>
        </p:nvPicPr>
        <p:blipFill>
          <a:blip r:embed="rId2"/>
          <a:stretch>
            <a:fillRect/>
          </a:stretch>
        </p:blipFill>
        <p:spPr>
          <a:xfrm>
            <a:off x="80010" y="1474370"/>
            <a:ext cx="9886950" cy="2698870"/>
          </a:xfrm>
          <a:prstGeom prst="rect">
            <a:avLst/>
          </a:prstGeom>
        </p:spPr>
      </p:pic>
    </p:spTree>
    <p:extLst>
      <p:ext uri="{BB962C8B-B14F-4D97-AF65-F5344CB8AC3E}">
        <p14:creationId xmlns:p14="http://schemas.microsoft.com/office/powerpoint/2010/main" val="426390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B65E-C7E0-53D4-3019-B5FDBFC7C6B9}"/>
              </a:ext>
            </a:extLst>
          </p:cNvPr>
          <p:cNvSpPr>
            <a:spLocks noGrp="1"/>
          </p:cNvSpPr>
          <p:nvPr>
            <p:ph type="ctrTitle"/>
          </p:nvPr>
        </p:nvSpPr>
        <p:spPr/>
        <p:txBody>
          <a:bodyPr/>
          <a:lstStyle/>
          <a:p>
            <a:r>
              <a:rPr lang="en-US" dirty="0"/>
              <a:t>What is Data Aggregation?</a:t>
            </a:r>
          </a:p>
        </p:txBody>
      </p:sp>
      <p:pic>
        <p:nvPicPr>
          <p:cNvPr id="5" name="Picture Placeholder 4" descr="A group of people sitting at a table&#10;&#10;Description automatically generated with low confidence">
            <a:extLst>
              <a:ext uri="{FF2B5EF4-FFF2-40B4-BE49-F238E27FC236}">
                <a16:creationId xmlns:a16="http://schemas.microsoft.com/office/drawing/2014/main" id="{D723A92F-E81A-D143-16B0-59B95FB89BFB}"/>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colorTemperature colorTemp="3674"/>
                    </a14:imgEffect>
                    <a14:imgEffect>
                      <a14:saturation sat="0"/>
                    </a14:imgEffect>
                  </a14:imgLayer>
                </a14:imgProps>
              </a:ext>
              <a:ext uri="{28A0092B-C50C-407E-A947-70E740481C1C}">
                <a14:useLocalDpi xmlns:a14="http://schemas.microsoft.com/office/drawing/2010/main"/>
              </a:ext>
            </a:extLst>
          </a:blip>
          <a:srcRect l="6539" t="9072" r="40663" b="11730"/>
          <a:stretch/>
        </p:blipFill>
        <p:spPr>
          <a:xfrm flipH="1">
            <a:off x="7038115" y="1828800"/>
            <a:ext cx="3020284" cy="3020285"/>
          </a:xfrm>
        </p:spPr>
      </p:pic>
      <p:pic>
        <p:nvPicPr>
          <p:cNvPr id="7" name="Picture Placeholder 4" descr="A group of people sitting at a table&#10;&#10;Description automatically generated with low confidence">
            <a:extLst>
              <a:ext uri="{FF2B5EF4-FFF2-40B4-BE49-F238E27FC236}">
                <a16:creationId xmlns:a16="http://schemas.microsoft.com/office/drawing/2014/main" id="{9C10BB89-11C4-798E-4138-7759282D3C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919" t="9072" r="40663" b="25800"/>
          <a:stretch/>
        </p:blipFill>
        <p:spPr>
          <a:xfrm flipH="1">
            <a:off x="7038115" y="1828799"/>
            <a:ext cx="2483708" cy="2483709"/>
          </a:xfrm>
          <a:prstGeom prst="rect">
            <a:avLst/>
          </a:prstGeom>
        </p:spPr>
      </p:pic>
    </p:spTree>
    <p:extLst>
      <p:ext uri="{BB962C8B-B14F-4D97-AF65-F5344CB8AC3E}">
        <p14:creationId xmlns:p14="http://schemas.microsoft.com/office/powerpoint/2010/main" val="1962471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71BE62-DC2E-19A4-AFB6-B2A39523C3CF}"/>
              </a:ext>
            </a:extLst>
          </p:cNvPr>
          <p:cNvSpPr>
            <a:spLocks noGrp="1"/>
          </p:cNvSpPr>
          <p:nvPr>
            <p:ph type="ctrTitle"/>
          </p:nvPr>
        </p:nvSpPr>
        <p:spPr/>
        <p:txBody>
          <a:bodyPr/>
          <a:lstStyle/>
          <a:p>
            <a:r>
              <a:rPr lang="en-US" dirty="0"/>
              <a:t>Disclosures</a:t>
            </a:r>
          </a:p>
        </p:txBody>
      </p:sp>
      <p:pic>
        <p:nvPicPr>
          <p:cNvPr id="7" name="Picture Placeholder 6" descr="A group of people sitting at a table looking at a paper&#10;&#10;Description automatically generated with low confidence">
            <a:extLst>
              <a:ext uri="{FF2B5EF4-FFF2-40B4-BE49-F238E27FC236}">
                <a16:creationId xmlns:a16="http://schemas.microsoft.com/office/drawing/2014/main" id="{9061B3FF-7F9D-BAAD-F851-2E045024D1C4}"/>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colorTemperature colorTemp="3007"/>
                    </a14:imgEffect>
                    <a14:imgEffect>
                      <a14:saturation sat="0"/>
                    </a14:imgEffect>
                  </a14:imgLayer>
                </a14:imgProps>
              </a:ext>
              <a:ext uri="{28A0092B-C50C-407E-A947-70E740481C1C}">
                <a14:useLocalDpi xmlns:a14="http://schemas.microsoft.com/office/drawing/2010/main"/>
              </a:ext>
            </a:extLst>
          </a:blip>
          <a:srcRect l="23844" r="15231" b="8612"/>
          <a:stretch/>
        </p:blipFill>
        <p:spPr>
          <a:xfrm>
            <a:off x="7038115" y="1828800"/>
            <a:ext cx="3020284" cy="3020285"/>
          </a:xfrm>
        </p:spPr>
      </p:pic>
      <p:pic>
        <p:nvPicPr>
          <p:cNvPr id="8" name="Picture Placeholder 6" descr="A group of people sitting at a table looking at a paper&#10;&#10;Description automatically generated with low confidence">
            <a:extLst>
              <a:ext uri="{FF2B5EF4-FFF2-40B4-BE49-F238E27FC236}">
                <a16:creationId xmlns:a16="http://schemas.microsoft.com/office/drawing/2014/main" id="{1A4236AF-DA80-F3DA-E077-D8F9656DD9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844" r="26034" b="24818"/>
          <a:stretch/>
        </p:blipFill>
        <p:spPr>
          <a:xfrm>
            <a:off x="7038116" y="1828800"/>
            <a:ext cx="2484707" cy="2484708"/>
          </a:xfrm>
          <a:prstGeom prst="rect">
            <a:avLst/>
          </a:prstGeom>
        </p:spPr>
      </p:pic>
    </p:spTree>
    <p:extLst>
      <p:ext uri="{BB962C8B-B14F-4D97-AF65-F5344CB8AC3E}">
        <p14:creationId xmlns:p14="http://schemas.microsoft.com/office/powerpoint/2010/main" val="1378457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70F2375-CDE7-CC3B-A699-E140E1E5B1D0}"/>
              </a:ext>
            </a:extLst>
          </p:cNvPr>
          <p:cNvSpPr txBox="1">
            <a:spLocks/>
          </p:cNvSpPr>
          <p:nvPr/>
        </p:nvSpPr>
        <p:spPr>
          <a:xfrm>
            <a:off x="749808" y="640080"/>
            <a:ext cx="9326880" cy="548640"/>
          </a:xfrm>
          <a:prstGeom prst="rect">
            <a:avLst/>
          </a:prstGeom>
        </p:spPr>
        <p:txBody>
          <a:bodyPr lIns="0" tIns="0" rIns="0" bIns="0" anchor="ctr">
            <a:normAutofit/>
          </a:bodyPr>
          <a:lstStyle>
            <a:lvl1pPr algn="l" defTabSz="914400" rtl="0" eaLnBrk="1" latinLnBrk="0" hangingPunct="1">
              <a:lnSpc>
                <a:spcPct val="90000"/>
              </a:lnSpc>
              <a:spcBef>
                <a:spcPct val="0"/>
              </a:spcBef>
              <a:buNone/>
              <a:defRPr sz="3600" b="1" i="0" kern="1200">
                <a:solidFill>
                  <a:schemeClr val="accent2"/>
                </a:solidFill>
                <a:latin typeface="Franklin Gothic Demi Cond" panose="020B06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2D58"/>
                </a:solidFill>
                <a:effectLst/>
                <a:uLnTx/>
                <a:uFillTx/>
                <a:latin typeface="Franklin Gothic Demi Cond" panose="020B0603020102020204" pitchFamily="34" charset="0"/>
                <a:ea typeface="+mj-ea"/>
                <a:cs typeface="+mj-cs"/>
              </a:rPr>
              <a:t>Annual Asset </a:t>
            </a:r>
            <a:r>
              <a:rPr kumimoji="0" lang="en-US" sz="3600" b="1" i="0" u="none" strike="noStrike" kern="1200" cap="none" spc="0" normalizeH="0" baseline="0" noProof="0">
                <a:ln>
                  <a:noFill/>
                </a:ln>
                <a:solidFill>
                  <a:srgbClr val="1C2D58"/>
                </a:solidFill>
                <a:effectLst/>
                <a:uLnTx/>
                <a:uFillTx/>
                <a:latin typeface="Franklin Gothic Demi Cond" panose="020B0603020102020204" pitchFamily="34" charset="0"/>
                <a:ea typeface="+mj-ea"/>
                <a:cs typeface="+mj-cs"/>
              </a:rPr>
              <a:t>Class Leaders</a:t>
            </a:r>
            <a:endParaRPr kumimoji="0" lang="en-US" sz="3600" b="1" i="0" u="none" strike="noStrike" kern="1200" cap="none" spc="0" normalizeH="0" baseline="0" noProof="0" dirty="0">
              <a:ln>
                <a:noFill/>
              </a:ln>
              <a:solidFill>
                <a:srgbClr val="1C2D58"/>
              </a:solidFill>
              <a:effectLst/>
              <a:uLnTx/>
              <a:uFillTx/>
              <a:latin typeface="Franklin Gothic Demi Cond" panose="020B0603020102020204" pitchFamily="34" charset="0"/>
              <a:ea typeface="+mj-ea"/>
              <a:cs typeface="+mj-cs"/>
            </a:endParaRPr>
          </a:p>
        </p:txBody>
      </p:sp>
      <p:sp>
        <p:nvSpPr>
          <p:cNvPr id="6" name="Text Placeholder 4">
            <a:extLst>
              <a:ext uri="{FF2B5EF4-FFF2-40B4-BE49-F238E27FC236}">
                <a16:creationId xmlns:a16="http://schemas.microsoft.com/office/drawing/2014/main" id="{936EA8E7-1FBA-9E5B-F338-14DABAF35983}"/>
              </a:ext>
            </a:extLst>
          </p:cNvPr>
          <p:cNvSpPr txBox="1">
            <a:spLocks/>
          </p:cNvSpPr>
          <p:nvPr/>
        </p:nvSpPr>
        <p:spPr>
          <a:xfrm>
            <a:off x="749808" y="274320"/>
            <a:ext cx="9326880" cy="36576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85A5B"/>
                </a:solidFill>
                <a:effectLst/>
                <a:uLnTx/>
                <a:uFillTx/>
                <a:latin typeface="Franklin Gothic Medium" panose="020B0603020102020204" pitchFamily="34" charset="0"/>
                <a:ea typeface="+mn-ea"/>
                <a:cs typeface="+mn-cs"/>
              </a:rPr>
              <a:t>Additional Details</a:t>
            </a:r>
          </a:p>
        </p:txBody>
      </p:sp>
      <p:grpSp>
        <p:nvGrpSpPr>
          <p:cNvPr id="7" name="Group 6">
            <a:extLst>
              <a:ext uri="{FF2B5EF4-FFF2-40B4-BE49-F238E27FC236}">
                <a16:creationId xmlns:a16="http://schemas.microsoft.com/office/drawing/2014/main" id="{D0031A56-A9EF-6259-F446-B2D223736C81}"/>
              </a:ext>
            </a:extLst>
          </p:cNvPr>
          <p:cNvGrpSpPr/>
          <p:nvPr/>
        </p:nvGrpSpPr>
        <p:grpSpPr>
          <a:xfrm>
            <a:off x="685800" y="1447800"/>
            <a:ext cx="9125712" cy="5760720"/>
            <a:chOff x="749808" y="1463040"/>
            <a:chExt cx="9125712" cy="5760720"/>
          </a:xfrm>
        </p:grpSpPr>
        <p:sp>
          <p:nvSpPr>
            <p:cNvPr id="8" name="TextBox 7">
              <a:extLst>
                <a:ext uri="{FF2B5EF4-FFF2-40B4-BE49-F238E27FC236}">
                  <a16:creationId xmlns:a16="http://schemas.microsoft.com/office/drawing/2014/main" id="{D7CEA16A-CEA9-8A73-DAE3-09FAB6F331DB}"/>
                </a:ext>
              </a:extLst>
            </p:cNvPr>
            <p:cNvSpPr txBox="1"/>
            <p:nvPr/>
          </p:nvSpPr>
          <p:spPr>
            <a:xfrm>
              <a:off x="749808" y="1463040"/>
              <a:ext cx="4389120" cy="5760720"/>
            </a:xfrm>
            <a:prstGeom prst="rect">
              <a:avLst/>
            </a:prstGeom>
            <a:noFill/>
          </p:spPr>
          <p:txBody>
            <a:bodyPr wrap="square" lIns="0" tIns="0" rIns="0" bIns="0"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Performance of the Morningstar Categories and the index used for Cash was derived from the Morningstar Direct.  All data is derived as of June 30, 2023.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 an effort to distinguish funds by what they own, as well as by their prospectus objectives and styles, Morningstar developed the Morningstar Categories. While the prospectus objective identifies a fund’s investment goals based on the wording in the fund prospectus, the Morningstar Category identifies funds based on their actual investment styles as measured by their underlying portfolio holdings (portfolio statistics and compositions over the past three years). If the fund is new and has no portfolio, Morningstar estimates where it will fall before assigning a more permanent category. When necessary, Morningstar may change a category assignment based on current information.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The following is a description of the Morningstar Categories and indices used in the illustration.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Short-Term Bond Category: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Short-term bond portfolios invest primarily in corporate and other investment-grade U.S. fixed-income issues and have durations of one to 3.5 years (or, if duration is unavailable, average effective maturities of one to four years).  These portfolios are attractive to fairly conservative investors, because they are less sensitive to interest rates than portfolios with longer durations.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Intermediate-Term Bond Category: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Intermediate-term bond portfolios invest primarily in corporate and other investment-grade U.S. fixed-income issues and have durations of 3.5 to six years (or if duration is unavailable, average effective maturities of four to 10 years). These portfolios are less sensitive to interest rates, and therefore less volatile, than portfolios that have longer durations.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Inflation-Protected Bond Category: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Inflation-protected bond portfolios invest primarily in debt securities that adjust their principal values in line with the rate of inflation.  These bonds can be issued by any organization, but the U.S. Treasury is currently the largest issuer for these securities.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World Bond Category: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World bond portfolios invest 40% or more of their assets in foreign bonds.  Some world bond portfolios follow a conservative approach, favoring high-quality bonds from developed markets.  Others are more adventurous, and own some lower-quality bonds from developed or emerging markets.  Some portfolios invest exclusively outside the U.S. while others regularly invest in both U.S. and non-U.S. bonds.</a:t>
              </a: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Large Value: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Large-value portfolios invest primarily in big U.S. companies that are less expensive or growing more slowly than other large-cap stocks.  Stocks in the top 70% of the capitalization of the U.S. equity market are defined as large-cap.  Value is defined based on low valuations (low price ratios and high dividend yields) and slow growth (low growth rates for earnings, sales, book value, and cash flow).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Large Growth: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Large-growth portfolios invest in big U.S. companies that are projected to grow faster than other large-cap stocks.  Stocks in the top 70% of the capitalization of the U.S. equity market are defined as large-cap.  Growth is defined based on fast growth (high growth rates for earnings, sales, book value, and cash flow) and high valuations (high price rations and low dividend yields).  Most of these portfolios focus on companies in rapidly expanding industries.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Small Value: </a:t>
              </a:r>
              <a:r>
                <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Small-value portfolios invest in small U.S companies with valuations and growth rates below other small-cap peers. Stocks in the bottom 10% of the capitalization of the U.S. equity market are defined as small-cap. Value is defined based on low valuations (low price ratios and high dividend yields) and slow growth (low growth rates for earnings, sales, book value, and cash flow).</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4"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p:txBody>
        </p:sp>
        <p:sp>
          <p:nvSpPr>
            <p:cNvPr id="9" name="TextBox 8">
              <a:extLst>
                <a:ext uri="{FF2B5EF4-FFF2-40B4-BE49-F238E27FC236}">
                  <a16:creationId xmlns:a16="http://schemas.microsoft.com/office/drawing/2014/main" id="{255B7CE6-1ECA-C319-C70D-33B92255F862}"/>
                </a:ext>
              </a:extLst>
            </p:cNvPr>
            <p:cNvSpPr txBox="1"/>
            <p:nvPr/>
          </p:nvSpPr>
          <p:spPr>
            <a:xfrm>
              <a:off x="5486400" y="1463040"/>
              <a:ext cx="4389120" cy="5760720"/>
            </a:xfrm>
            <a:prstGeom prst="rect">
              <a:avLst/>
            </a:prstGeom>
            <a:noFill/>
          </p:spPr>
          <p:txBody>
            <a:bodyPr wrap="square" lIns="0" tIns="0" rIns="0" bIns="0" rtlCol="0" anchor="t"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Small Growth: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Small-growth portfolios focus on faster-growing companies whose shares are at the lower end of the market-capitalization range. These portfolios tend to favor companies in the up-and-coming industries or young firms in their early growth stages.  Stocks in the bottom 10% of the capitalization of the U.S. equity market are defined as small-cap. Growth is defined based on fast growth (high growth rates for earnings, sales, book value, and cash flow) and high valuations (high price rations and low dividend yields).  Most of these portfolios focus on companies in rapidly expanding industries.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Real Estate Category: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Real estate portfolios invest primarily in real-estate investment trusts (REITs) of various types.  REITs are companies that develop and manage real-estate properties.  There are several different types of REITs, including apartment, factory-outlet, health-care, hotel, industrial, mortgage, office, and shopping center REITs.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International Large Value Category: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International large-value portfolios invest mainly in big international stocks that are less expensive or growing more slowly than other large-cap stocks.  Most of these portfolios divide their assets among a dozen or more developed markets, including Japan, Britain, France, and Germany.  These portfolios primarily invest in stocks that have market caps in the top 70% of each economically integrated market (such as Europe or Asia ex-Japan). Value is defined based on low valuations (low price ratios and high dividend yields) and slow growth (low growth rates for earnings, sales, book value, and cash flow).  International Large Value is referred to as Foreign Large Value in Morningstar.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International Large Growth Category: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International large-growth portfolios focus on high-priced growth stocks, mainly outside of the United States. Most of these portfolios divide their assets among a dozen or more developed markets, including Japan, Britain, France, and Germany.  These portfolios primarily invest in stocks that have market caps in the top 70% of each economically integrated market (such as Europe or Asia ex-Japan).  Growth is defined based on fast growth (high growth rates for earnings, sales, book value, and cash flow) and high valuations (high price rations and low dividend yields).  International Large Growth is referred to as Foreign Large Growth in Morningstar.</a:t>
              </a: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International Small Cap Category: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The S&amp;P Developed Ex US Cap Range &lt;$2 billion index was used to illustrate the performance of International Small Cap.  This index is a market capitalization weighted index that defines and measure the investable universe of publicly traded companies domiciled in developed countries outside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Natural Resources Category: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Natural resources portfolios focus on commodity-based industries such as energy, chemicals, minerals, and forest products in the U.S. or outside of the U.S.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Energy Category: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Equity energy portfolios invest primarily in equity securities of U.S. or non-U.S. companies who conduct business primarily in energy-related industries. This includes, but is not limited to companies in alternative energy, coal, exploration, oil and gas services, pipelines, natural gas services and refineries.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Cash: </a:t>
              </a:r>
              <a:r>
                <a:rPr kumimoji="0" lang="en-US" altLang="en-US" sz="78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rPr>
                <a:t>Three-month T-bills were used to illustrate the performance of cash. Three-month T-=Bills are government-backed short-term investment considered to be a reasonable cash proxy because the maturity is only three months and they are guaranteed by the US Government.</a:t>
              </a:r>
              <a:endParaRPr kumimoji="0" lang="en-US" altLang="en-US" sz="780" b="1"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p:txBody>
        </p:sp>
      </p:grpSp>
    </p:spTree>
    <p:extLst>
      <p:ext uri="{BB962C8B-B14F-4D97-AF65-F5344CB8AC3E}">
        <p14:creationId xmlns:p14="http://schemas.microsoft.com/office/powerpoint/2010/main" val="2999435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group of people sitting at a table with laptops&#10;&#10;Description automatically generated with medium confidence">
            <a:extLst>
              <a:ext uri="{FF2B5EF4-FFF2-40B4-BE49-F238E27FC236}">
                <a16:creationId xmlns:a16="http://schemas.microsoft.com/office/drawing/2014/main" id="{67DCE61B-FC61-CCBE-B53B-E9C4BDEEB25A}"/>
              </a:ext>
            </a:extLst>
          </p:cNvPr>
          <p:cNvPicPr>
            <a:picLocks noGrp="1" noChangeAspect="1"/>
          </p:cNvPicPr>
          <p:nvPr>
            <p:ph type="pic" sz="quarter" idx="10"/>
          </p:nvPr>
        </p:nvPicPr>
        <p:blipFill rotWithShape="1">
          <a:blip r:embed="rId2" cstate="screen">
            <a:extLst>
              <a:ext uri="{BEBA8EAE-BF5A-486C-A8C5-ECC9F3942E4B}">
                <a14:imgProps xmlns:a14="http://schemas.microsoft.com/office/drawing/2010/main">
                  <a14:imgLayer r:embed="rId3">
                    <a14:imgEffect>
                      <a14:colorTemperature colorTemp="3779"/>
                    </a14:imgEffect>
                    <a14:imgEffect>
                      <a14:saturation sat="0"/>
                    </a14:imgEffect>
                  </a14:imgLayer>
                </a14:imgProps>
              </a:ext>
              <a:ext uri="{28A0092B-C50C-407E-A947-70E740481C1C}">
                <a14:useLocalDpi xmlns:a14="http://schemas.microsoft.com/office/drawing/2010/main"/>
              </a:ext>
            </a:extLst>
          </a:blip>
          <a:srcRect l="17298" r="39368"/>
          <a:stretch/>
        </p:blipFill>
        <p:spPr>
          <a:xfrm>
            <a:off x="6234112" y="1269930"/>
            <a:ext cx="3824287" cy="3824288"/>
          </a:xfrm>
        </p:spPr>
      </p:pic>
      <p:pic>
        <p:nvPicPr>
          <p:cNvPr id="6" name="Picture Placeholder 4" descr="A group of people sitting at a table with laptops&#10;&#10;Description automatically generated with medium confidence">
            <a:extLst>
              <a:ext uri="{FF2B5EF4-FFF2-40B4-BE49-F238E27FC236}">
                <a16:creationId xmlns:a16="http://schemas.microsoft.com/office/drawing/2014/main" id="{1D4043EA-81A7-D71B-AFD5-C733CD576B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7490" r="47971" b="20297"/>
          <a:stretch/>
        </p:blipFill>
        <p:spPr>
          <a:xfrm>
            <a:off x="6234113" y="1269930"/>
            <a:ext cx="3048069" cy="3048070"/>
          </a:xfrm>
          <a:prstGeom prst="rect">
            <a:avLst/>
          </a:prstGeom>
        </p:spPr>
      </p:pic>
    </p:spTree>
    <p:extLst>
      <p:ext uri="{BB962C8B-B14F-4D97-AF65-F5344CB8AC3E}">
        <p14:creationId xmlns:p14="http://schemas.microsoft.com/office/powerpoint/2010/main" val="248627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29CF-CD17-6F6B-1C19-D268F1784DA6}"/>
              </a:ext>
            </a:extLst>
          </p:cNvPr>
          <p:cNvSpPr>
            <a:spLocks noGrp="1"/>
          </p:cNvSpPr>
          <p:nvPr>
            <p:ph type="ctrTitle"/>
          </p:nvPr>
        </p:nvSpPr>
        <p:spPr/>
        <p:txBody>
          <a:bodyPr/>
          <a:lstStyle/>
          <a:p>
            <a:r>
              <a:rPr lang="en-US" dirty="0"/>
              <a:t>Mason – In Brief</a:t>
            </a:r>
          </a:p>
        </p:txBody>
      </p:sp>
      <p:sp>
        <p:nvSpPr>
          <p:cNvPr id="3" name="Rectangle 2">
            <a:extLst>
              <a:ext uri="{FF2B5EF4-FFF2-40B4-BE49-F238E27FC236}">
                <a16:creationId xmlns:a16="http://schemas.microsoft.com/office/drawing/2014/main" id="{FC9CB99F-E9DE-E982-272D-A2764BAF215D}"/>
              </a:ext>
            </a:extLst>
          </p:cNvPr>
          <p:cNvSpPr/>
          <p:nvPr/>
        </p:nvSpPr>
        <p:spPr>
          <a:xfrm>
            <a:off x="3461841" y="1888228"/>
            <a:ext cx="3154680" cy="3840850"/>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9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3F3B0E1-9764-6D63-FA93-B3607103F420}"/>
              </a:ext>
            </a:extLst>
          </p:cNvPr>
          <p:cNvSpPr/>
          <p:nvPr/>
        </p:nvSpPr>
        <p:spPr>
          <a:xfrm>
            <a:off x="257022" y="1888227"/>
            <a:ext cx="3163824" cy="3840851"/>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90" b="0" i="0" u="none" strike="noStrike" kern="1200" cap="none" spc="0" normalizeH="0" baseline="0" noProof="0" dirty="0">
              <a:ln>
                <a:noFill/>
              </a:ln>
              <a:solidFill>
                <a:srgbClr val="FD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B7F05F52-F44C-9097-C893-079CCCA2929C}"/>
              </a:ext>
            </a:extLst>
          </p:cNvPr>
          <p:cNvSpPr/>
          <p:nvPr/>
        </p:nvSpPr>
        <p:spPr>
          <a:xfrm>
            <a:off x="6660019" y="1888227"/>
            <a:ext cx="3172968" cy="3840850"/>
          </a:xfrm>
          <a:prstGeom prst="rect">
            <a:avLst/>
          </a:prstGeom>
          <a:solidFill>
            <a:schemeClr val="accent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base" latinLnBrk="0" hangingPunct="1">
              <a:lnSpc>
                <a:spcPct val="100000"/>
              </a:lnSpc>
              <a:spcBef>
                <a:spcPts val="0"/>
              </a:spcBef>
              <a:spcAft>
                <a:spcPts val="0"/>
              </a:spcAft>
              <a:buClrTx/>
              <a:buSzTx/>
              <a:buFontTx/>
              <a:buNone/>
              <a:tabLst/>
              <a:defRPr/>
            </a:pPr>
            <a:endParaRPr kumimoji="0" lang="en-US" sz="1000" b="1" i="1" u="none" strike="noStrike" kern="0" cap="none" spc="0" normalizeH="0" baseline="0" noProof="0" dirty="0">
              <a:ln>
                <a:noFill/>
              </a:ln>
              <a:solidFill>
                <a:srgbClr val="FDFFFF"/>
              </a:solidFill>
              <a:effectLst/>
              <a:uLnTx/>
              <a:uFillTx/>
              <a:latin typeface="Franklin Gothic Book"/>
              <a:ea typeface="+mn-ea"/>
              <a:cs typeface="+mn-cs"/>
            </a:endParaRPr>
          </a:p>
        </p:txBody>
      </p:sp>
      <p:sp>
        <p:nvSpPr>
          <p:cNvPr id="6" name="Text Placeholder 10">
            <a:extLst>
              <a:ext uri="{FF2B5EF4-FFF2-40B4-BE49-F238E27FC236}">
                <a16:creationId xmlns:a16="http://schemas.microsoft.com/office/drawing/2014/main" id="{FF3CD88E-B25A-0C0C-6820-5F2966EE54EA}"/>
              </a:ext>
            </a:extLst>
          </p:cNvPr>
          <p:cNvSpPr txBox="1">
            <a:spLocks/>
          </p:cNvSpPr>
          <p:nvPr/>
        </p:nvSpPr>
        <p:spPr>
          <a:xfrm>
            <a:off x="269866" y="2548264"/>
            <a:ext cx="3146455" cy="1789881"/>
          </a:xfrm>
          <a:prstGeom prst="rect">
            <a:avLst/>
          </a:prstGeom>
        </p:spPr>
        <p:txBody>
          <a:bodyPr lIns="182880" tIns="182880" rIns="182880" bIns="18288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Arial" panose="020B0604020202020204" pitchFamily="34" charset="0"/>
              </a:rPr>
              <a:t>Mason is an independent, community foundation-focused advisory firm that has provided quality wealth and investment management services for over 40 years.  </a:t>
            </a:r>
          </a:p>
        </p:txBody>
      </p:sp>
      <p:sp>
        <p:nvSpPr>
          <p:cNvPr id="7" name="TextBox 6">
            <a:extLst>
              <a:ext uri="{FF2B5EF4-FFF2-40B4-BE49-F238E27FC236}">
                <a16:creationId xmlns:a16="http://schemas.microsoft.com/office/drawing/2014/main" id="{7F53A871-E1B3-B8C9-89E3-7E969C63BFCE}"/>
              </a:ext>
            </a:extLst>
          </p:cNvPr>
          <p:cNvSpPr txBox="1"/>
          <p:nvPr/>
        </p:nvSpPr>
        <p:spPr>
          <a:xfrm>
            <a:off x="242972" y="5082063"/>
            <a:ext cx="3174971" cy="538076"/>
          </a:xfrm>
          <a:prstGeom prst="rect">
            <a:avLst/>
          </a:prstGeom>
          <a:noFill/>
          <a:ln w="25400">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66" normalizeH="0" baseline="0" noProof="0" dirty="0">
                <a:ln>
                  <a:noFill/>
                </a:ln>
                <a:solidFill>
                  <a:srgbClr val="585A5B"/>
                </a:solidFill>
                <a:effectLst/>
                <a:uLnTx/>
                <a:uFillTx/>
                <a:latin typeface="Franklin Gothic Demi" panose="020B0603020102020204" pitchFamily="34" charset="0"/>
                <a:ea typeface="+mn-ea"/>
                <a:cs typeface="+mn-cs"/>
              </a:rPr>
              <a:t>$10.9 B AUM</a:t>
            </a:r>
          </a:p>
        </p:txBody>
      </p:sp>
      <p:cxnSp>
        <p:nvCxnSpPr>
          <p:cNvPr id="8" name="Straight Connector 7">
            <a:extLst>
              <a:ext uri="{FF2B5EF4-FFF2-40B4-BE49-F238E27FC236}">
                <a16:creationId xmlns:a16="http://schemas.microsoft.com/office/drawing/2014/main" id="{240E4702-8AC2-51DB-56F1-65373E530CBB}"/>
              </a:ext>
            </a:extLst>
          </p:cNvPr>
          <p:cNvCxnSpPr>
            <a:cxnSpLocks/>
          </p:cNvCxnSpPr>
          <p:nvPr/>
        </p:nvCxnSpPr>
        <p:spPr>
          <a:xfrm>
            <a:off x="691022" y="4516284"/>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84F32D0-F6F3-75FA-36B3-66D90E3BC465}"/>
              </a:ext>
            </a:extLst>
          </p:cNvPr>
          <p:cNvSpPr txBox="1"/>
          <p:nvPr/>
        </p:nvSpPr>
        <p:spPr>
          <a:xfrm>
            <a:off x="929700" y="3887940"/>
            <a:ext cx="1808645"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66" normalizeH="0" baseline="0" noProof="0" dirty="0">
                <a:ln>
                  <a:noFill/>
                </a:ln>
                <a:solidFill>
                  <a:srgbClr val="585A5B"/>
                </a:solidFill>
                <a:effectLst/>
                <a:uLnTx/>
                <a:uFillTx/>
                <a:latin typeface="Franklin Gothic Demi" panose="020B0603020102020204" pitchFamily="34" charset="0"/>
                <a:ea typeface="+mn-ea"/>
                <a:cs typeface="+mn-cs"/>
              </a:rPr>
              <a:t>30+ Credentialed Professionals</a:t>
            </a:r>
          </a:p>
        </p:txBody>
      </p:sp>
      <p:sp>
        <p:nvSpPr>
          <p:cNvPr id="10" name="TextBox 9">
            <a:extLst>
              <a:ext uri="{FF2B5EF4-FFF2-40B4-BE49-F238E27FC236}">
                <a16:creationId xmlns:a16="http://schemas.microsoft.com/office/drawing/2014/main" id="{B152798E-2642-8EA7-B78C-A7073D5BFE90}"/>
              </a:ext>
            </a:extLst>
          </p:cNvPr>
          <p:cNvSpPr txBox="1"/>
          <p:nvPr/>
        </p:nvSpPr>
        <p:spPr>
          <a:xfrm>
            <a:off x="653988" y="4638182"/>
            <a:ext cx="2360068" cy="307777"/>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66" normalizeH="0" baseline="0" noProof="0" dirty="0">
                <a:ln>
                  <a:noFill/>
                </a:ln>
                <a:solidFill>
                  <a:srgbClr val="585A5B"/>
                </a:solidFill>
                <a:effectLst/>
                <a:uLnTx/>
                <a:uFillTx/>
                <a:latin typeface="Franklin Gothic Demi" panose="020B0603020102020204" pitchFamily="34" charset="0"/>
                <a:ea typeface="+mn-ea"/>
                <a:cs typeface="+mn-cs"/>
              </a:rPr>
              <a:t>Clients in 44 states</a:t>
            </a:r>
          </a:p>
        </p:txBody>
      </p:sp>
      <p:sp>
        <p:nvSpPr>
          <p:cNvPr id="11" name="TextBox 10">
            <a:extLst>
              <a:ext uri="{FF2B5EF4-FFF2-40B4-BE49-F238E27FC236}">
                <a16:creationId xmlns:a16="http://schemas.microsoft.com/office/drawing/2014/main" id="{94564D1F-14F0-E079-E03F-4407E2F5AC95}"/>
              </a:ext>
            </a:extLst>
          </p:cNvPr>
          <p:cNvSpPr txBox="1"/>
          <p:nvPr/>
        </p:nvSpPr>
        <p:spPr>
          <a:xfrm>
            <a:off x="3444064" y="2548264"/>
            <a:ext cx="3172657" cy="859954"/>
          </a:xfrm>
          <a:prstGeom prst="rect">
            <a:avLst/>
          </a:prstGeom>
          <a:noFill/>
        </p:spPr>
        <p:txBody>
          <a:bodyPr wrap="square" lIns="182880" tIns="182880" rIns="18288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rPr>
              <a:t>Mason serves a variety of institutional and private clients including:</a:t>
            </a:r>
          </a:p>
          <a:p>
            <a:pPr marL="173736" marR="0" lvl="0" indent="-17373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66" normalizeH="0" baseline="0" noProof="0" dirty="0">
              <a:ln>
                <a:noFill/>
              </a:ln>
              <a:solidFill>
                <a:srgbClr val="585A5B"/>
              </a:solidFill>
              <a:effectLst/>
              <a:uLnTx/>
              <a:uFillTx/>
              <a:latin typeface="Franklin Gothic Book" panose="020B0503020102020204" pitchFamily="34" charset="0"/>
              <a:ea typeface="+mn-ea"/>
              <a:cs typeface="+mn-cs"/>
            </a:endParaRPr>
          </a:p>
        </p:txBody>
      </p:sp>
      <p:sp>
        <p:nvSpPr>
          <p:cNvPr id="12" name="Text Placeholder 10">
            <a:extLst>
              <a:ext uri="{FF2B5EF4-FFF2-40B4-BE49-F238E27FC236}">
                <a16:creationId xmlns:a16="http://schemas.microsoft.com/office/drawing/2014/main" id="{BA25072B-E1EE-9DAF-08BB-FF2D890345D3}"/>
              </a:ext>
            </a:extLst>
          </p:cNvPr>
          <p:cNvSpPr txBox="1">
            <a:spLocks/>
          </p:cNvSpPr>
          <p:nvPr/>
        </p:nvSpPr>
        <p:spPr>
          <a:xfrm>
            <a:off x="6663647" y="2560581"/>
            <a:ext cx="3150257" cy="1529505"/>
          </a:xfrm>
          <a:prstGeom prst="rect">
            <a:avLst/>
          </a:prstGeom>
          <a:noFill/>
        </p:spPr>
        <p:txBody>
          <a:bodyPr vert="horz" wrap="square" lIns="274320" tIns="182880" rIns="91440" bIns="45720" rtlCol="0" anchor="t" anchorCtr="0">
            <a:noAutofit/>
          </a:bodyPr>
          <a:lstStyle>
            <a:lvl1pPr marL="0" indent="0" algn="l" rtl="0" eaLnBrk="1" fontAlgn="base" hangingPunct="1">
              <a:lnSpc>
                <a:spcPct val="100000"/>
              </a:lnSpc>
              <a:spcBef>
                <a:spcPts val="0"/>
              </a:spcBef>
              <a:spcAft>
                <a:spcPct val="0"/>
              </a:spcAft>
              <a:buNone/>
              <a:defRPr lang="en-US" sz="1540" b="0" dirty="0" smtClean="0">
                <a:solidFill>
                  <a:schemeClr val="accent5">
                    <a:lumMod val="50000"/>
                  </a:schemeClr>
                </a:solidFill>
                <a:latin typeface="+mj-lt"/>
                <a:ea typeface="+mn-ea"/>
                <a:cs typeface="+mn-cs"/>
              </a:defRPr>
            </a:lvl1pPr>
            <a:lvl2pPr marL="251460" indent="0" algn="l" rtl="0" eaLnBrk="1" fontAlgn="base" hangingPunct="1">
              <a:spcBef>
                <a:spcPts val="0"/>
              </a:spcBef>
              <a:spcAft>
                <a:spcPct val="0"/>
              </a:spcAft>
              <a:buFont typeface="Arial" panose="020B0604020202020204" pitchFamily="34" charset="0"/>
              <a:buNone/>
              <a:defRPr lang="en-US" sz="1980" dirty="0" smtClean="0">
                <a:solidFill>
                  <a:schemeClr val="tx1">
                    <a:lumMod val="65000"/>
                    <a:lumOff val="35000"/>
                  </a:schemeClr>
                </a:solidFill>
                <a:latin typeface="+mn-lt"/>
              </a:defRPr>
            </a:lvl2pPr>
            <a:lvl3pPr marL="754380" indent="0" algn="l" rtl="0" eaLnBrk="1" fontAlgn="base" hangingPunct="1">
              <a:spcBef>
                <a:spcPts val="0"/>
              </a:spcBef>
              <a:spcAft>
                <a:spcPct val="0"/>
              </a:spcAft>
              <a:buNone/>
              <a:defRPr lang="en-US" sz="1980" dirty="0" smtClean="0">
                <a:solidFill>
                  <a:schemeClr val="tx1">
                    <a:lumMod val="65000"/>
                    <a:lumOff val="35000"/>
                  </a:schemeClr>
                </a:solidFill>
                <a:latin typeface="+mn-lt"/>
              </a:defRPr>
            </a:lvl3pPr>
            <a:lvl4pPr marL="1257300" indent="0" algn="l" rtl="0" eaLnBrk="1" fontAlgn="base" hangingPunct="1">
              <a:spcBef>
                <a:spcPts val="0"/>
              </a:spcBef>
              <a:spcAft>
                <a:spcPct val="0"/>
              </a:spcAft>
              <a:buFont typeface="Arial" panose="020B0604020202020204" pitchFamily="34" charset="0"/>
              <a:buNone/>
              <a:defRPr lang="en-US" sz="1400" dirty="0" smtClean="0">
                <a:solidFill>
                  <a:schemeClr val="tx1">
                    <a:lumMod val="65000"/>
                    <a:lumOff val="35000"/>
                  </a:schemeClr>
                </a:solidFill>
                <a:latin typeface="+mn-lt"/>
              </a:defRPr>
            </a:lvl4pPr>
            <a:lvl5pPr marL="1760220" indent="0" algn="l" rtl="0" eaLnBrk="1" fontAlgn="base" hangingPunct="1">
              <a:spcBef>
                <a:spcPts val="0"/>
              </a:spcBef>
              <a:spcAft>
                <a:spcPct val="0"/>
              </a:spcAft>
              <a:buFont typeface="Arial" panose="020B0604020202020204" pitchFamily="34" charset="0"/>
              <a:buNone/>
              <a:defRPr lang="en-US" sz="1400" dirty="0">
                <a:solidFill>
                  <a:schemeClr val="tx1">
                    <a:lumMod val="65000"/>
                    <a:lumOff val="35000"/>
                  </a:schemeClr>
                </a:solidFill>
                <a:latin typeface="+mn-lt"/>
              </a:defRPr>
            </a:lvl5pPr>
            <a:lvl6pPr marL="2074371" indent="-188579" algn="l" rtl="0" eaLnBrk="1" fontAlgn="base" hangingPunct="1">
              <a:spcBef>
                <a:spcPct val="20000"/>
              </a:spcBef>
              <a:spcAft>
                <a:spcPct val="0"/>
              </a:spcAft>
              <a:buChar char="»"/>
              <a:defRPr sz="1155">
                <a:solidFill>
                  <a:schemeClr val="tx1"/>
                </a:solidFill>
                <a:latin typeface="+mn-lt"/>
              </a:defRPr>
            </a:lvl6pPr>
            <a:lvl7pPr marL="2451529" indent="-188579" algn="l" rtl="0" eaLnBrk="1" fontAlgn="base" hangingPunct="1">
              <a:spcBef>
                <a:spcPct val="20000"/>
              </a:spcBef>
              <a:spcAft>
                <a:spcPct val="0"/>
              </a:spcAft>
              <a:buChar char="»"/>
              <a:defRPr sz="1155">
                <a:solidFill>
                  <a:schemeClr val="tx1"/>
                </a:solidFill>
                <a:latin typeface="+mn-lt"/>
              </a:defRPr>
            </a:lvl7pPr>
            <a:lvl8pPr marL="2828688" indent="-188579" algn="l" rtl="0" eaLnBrk="1" fontAlgn="base" hangingPunct="1">
              <a:spcBef>
                <a:spcPct val="20000"/>
              </a:spcBef>
              <a:spcAft>
                <a:spcPct val="0"/>
              </a:spcAft>
              <a:buChar char="»"/>
              <a:defRPr sz="1155">
                <a:solidFill>
                  <a:schemeClr val="tx1"/>
                </a:solidFill>
                <a:latin typeface="+mn-lt"/>
              </a:defRPr>
            </a:lvl8pPr>
            <a:lvl9pPr marL="3205846" indent="-188579" algn="l" rtl="0" eaLnBrk="1" fontAlgn="base" hangingPunct="1">
              <a:spcBef>
                <a:spcPct val="20000"/>
              </a:spcBef>
              <a:spcAft>
                <a:spcPct val="0"/>
              </a:spcAft>
              <a:buChar char="»"/>
              <a:defRPr sz="1155">
                <a:solidFill>
                  <a:schemeClr val="tx1"/>
                </a:solidFill>
                <a:latin typeface="+mn-lt"/>
              </a:defRPr>
            </a:lvl9p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585A5B"/>
                </a:solidFill>
                <a:effectLst/>
                <a:uLnTx/>
                <a:uFillTx/>
                <a:latin typeface="Franklin Gothic Book" panose="020B0503020102020204" pitchFamily="34" charset="0"/>
                <a:ea typeface="+mn-ea"/>
                <a:cs typeface="Arial" panose="020B0604020202020204" pitchFamily="34" charset="0"/>
              </a:rPr>
              <a:t>Mason is a thought leader offering sophisticated approaches to:</a:t>
            </a:r>
          </a:p>
        </p:txBody>
      </p:sp>
      <p:sp>
        <p:nvSpPr>
          <p:cNvPr id="13" name="TextBox 12">
            <a:extLst>
              <a:ext uri="{FF2B5EF4-FFF2-40B4-BE49-F238E27FC236}">
                <a16:creationId xmlns:a16="http://schemas.microsoft.com/office/drawing/2014/main" id="{DAD6BB4E-0F27-CC06-5E06-49620DFC999B}"/>
              </a:ext>
            </a:extLst>
          </p:cNvPr>
          <p:cNvSpPr txBox="1"/>
          <p:nvPr/>
        </p:nvSpPr>
        <p:spPr>
          <a:xfrm>
            <a:off x="2602589" y="6594050"/>
            <a:ext cx="1673432" cy="497539"/>
          </a:xfrm>
          <a:prstGeom prst="rect">
            <a:avLst/>
          </a:prstGeom>
          <a:noFill/>
        </p:spPr>
        <p:txBody>
          <a:bodyPr wrap="square"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A5B"/>
                </a:solidFill>
                <a:effectLst/>
                <a:uLnTx/>
                <a:uFillTx/>
                <a:latin typeface="Franklin Gothic Demi" panose="020B0603020102020204" pitchFamily="34" charset="0"/>
                <a:ea typeface="+mn-ea"/>
                <a:cs typeface="+mn-cs"/>
              </a:rPr>
              <a:t>CNBC “Top 100 Financial Advisors”</a:t>
            </a:r>
          </a:p>
        </p:txBody>
      </p:sp>
      <p:sp>
        <p:nvSpPr>
          <p:cNvPr id="14" name="Text Placeholder 1">
            <a:extLst>
              <a:ext uri="{FF2B5EF4-FFF2-40B4-BE49-F238E27FC236}">
                <a16:creationId xmlns:a16="http://schemas.microsoft.com/office/drawing/2014/main" id="{55FBF8B1-AE6D-8E45-B9F2-794E0DDA9924}"/>
              </a:ext>
            </a:extLst>
          </p:cNvPr>
          <p:cNvSpPr txBox="1">
            <a:spLocks/>
          </p:cNvSpPr>
          <p:nvPr/>
        </p:nvSpPr>
        <p:spPr>
          <a:xfrm>
            <a:off x="3436336" y="1888228"/>
            <a:ext cx="3200400" cy="643210"/>
          </a:xfrm>
          <a:prstGeom prst="rect">
            <a:avLst/>
          </a:prstGeom>
          <a:solidFill>
            <a:schemeClr val="accent1">
              <a:alpha val="80350"/>
            </a:schemeClr>
          </a:solidFill>
          <a:ln w="25400">
            <a:solidFill>
              <a:schemeClr val="bg1"/>
            </a:solidFill>
          </a:ln>
        </p:spPr>
        <p:txBody>
          <a:bodyPr lIns="0" tIns="0" rIns="0" bIns="0" anchor="ctr" anchorCtr="1"/>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2"/>
                </a:solidFill>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66" normalizeH="0" baseline="0" noProof="0" dirty="0">
                <a:ln>
                  <a:noFill/>
                </a:ln>
                <a:solidFill>
                  <a:srgbClr val="FDFFFF"/>
                </a:solidFill>
                <a:effectLst/>
                <a:uLnTx/>
                <a:uFillTx/>
                <a:latin typeface="Franklin Gothic Medium" panose="020B0603020102020204" pitchFamily="34" charset="0"/>
                <a:ea typeface="+mn-ea"/>
                <a:cs typeface="+mn-cs"/>
              </a:rPr>
              <a:t>Who we serve</a:t>
            </a:r>
          </a:p>
        </p:txBody>
      </p:sp>
      <p:sp>
        <p:nvSpPr>
          <p:cNvPr id="15" name="Text Placeholder 1">
            <a:extLst>
              <a:ext uri="{FF2B5EF4-FFF2-40B4-BE49-F238E27FC236}">
                <a16:creationId xmlns:a16="http://schemas.microsoft.com/office/drawing/2014/main" id="{96711083-C977-B693-24B2-F212F48A04EE}"/>
              </a:ext>
            </a:extLst>
          </p:cNvPr>
          <p:cNvSpPr txBox="1">
            <a:spLocks/>
          </p:cNvSpPr>
          <p:nvPr/>
        </p:nvSpPr>
        <p:spPr>
          <a:xfrm>
            <a:off x="235936" y="1888228"/>
            <a:ext cx="3200400" cy="643210"/>
          </a:xfrm>
          <a:prstGeom prst="rect">
            <a:avLst/>
          </a:prstGeom>
          <a:solidFill>
            <a:schemeClr val="accent2">
              <a:alpha val="80350"/>
            </a:schemeClr>
          </a:solidFill>
          <a:ln w="25400">
            <a:solidFill>
              <a:schemeClr val="bg1"/>
            </a:solidFill>
          </a:ln>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66" normalizeH="0" baseline="0" noProof="0" dirty="0">
                <a:ln>
                  <a:noFill/>
                </a:ln>
                <a:solidFill>
                  <a:srgbClr val="FDFFFF"/>
                </a:solidFill>
                <a:effectLst/>
                <a:uLnTx/>
                <a:uFillTx/>
                <a:latin typeface="Franklin Gothic Medium" panose="020B0603020102020204" pitchFamily="34" charset="0"/>
                <a:ea typeface="+mn-ea"/>
                <a:cs typeface="+mn-cs"/>
              </a:rPr>
              <a:t>Who is Mason</a:t>
            </a:r>
          </a:p>
        </p:txBody>
      </p:sp>
      <p:sp>
        <p:nvSpPr>
          <p:cNvPr id="16" name="Text Placeholder 1">
            <a:extLst>
              <a:ext uri="{FF2B5EF4-FFF2-40B4-BE49-F238E27FC236}">
                <a16:creationId xmlns:a16="http://schemas.microsoft.com/office/drawing/2014/main" id="{DF43FA29-20E9-07C5-B16E-149E312FE96E}"/>
              </a:ext>
            </a:extLst>
          </p:cNvPr>
          <p:cNvSpPr txBox="1">
            <a:spLocks/>
          </p:cNvSpPr>
          <p:nvPr/>
        </p:nvSpPr>
        <p:spPr>
          <a:xfrm>
            <a:off x="6636736" y="1888228"/>
            <a:ext cx="3200400" cy="643210"/>
          </a:xfrm>
          <a:prstGeom prst="rect">
            <a:avLst/>
          </a:prstGeom>
          <a:solidFill>
            <a:schemeClr val="accent4">
              <a:alpha val="80350"/>
            </a:schemeClr>
          </a:solidFill>
          <a:ln w="25400">
            <a:solidFill>
              <a:schemeClr val="bg1"/>
            </a:solidFill>
          </a:ln>
        </p:spPr>
        <p:txBody>
          <a:bodyPr lIns="0" tIns="0" rIns="0" bIns="0" anchor="ctr" anchorCtr="1"/>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accent2"/>
                </a:solidFill>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66" normalizeH="0" baseline="0" noProof="0" dirty="0">
                <a:ln>
                  <a:noFill/>
                </a:ln>
                <a:solidFill>
                  <a:srgbClr val="FDFFFF"/>
                </a:solidFill>
                <a:effectLst/>
                <a:uLnTx/>
                <a:uFillTx/>
                <a:latin typeface="Franklin Gothic Medium" panose="020B0603020102020204" pitchFamily="34" charset="0"/>
                <a:ea typeface="+mn-ea"/>
                <a:cs typeface="+mn-cs"/>
              </a:rPr>
              <a:t>How we excel</a:t>
            </a:r>
          </a:p>
        </p:txBody>
      </p:sp>
      <p:sp>
        <p:nvSpPr>
          <p:cNvPr id="17" name="TextBox 16">
            <a:extLst>
              <a:ext uri="{FF2B5EF4-FFF2-40B4-BE49-F238E27FC236}">
                <a16:creationId xmlns:a16="http://schemas.microsoft.com/office/drawing/2014/main" id="{1BC9284E-E2B3-B0A7-8171-D7BCCCDB326D}"/>
              </a:ext>
            </a:extLst>
          </p:cNvPr>
          <p:cNvSpPr txBox="1"/>
          <p:nvPr/>
        </p:nvSpPr>
        <p:spPr>
          <a:xfrm>
            <a:off x="5392239" y="6539871"/>
            <a:ext cx="2476867" cy="625825"/>
          </a:xfrm>
          <a:prstGeom prst="rect">
            <a:avLst/>
          </a:prstGeom>
          <a:noFill/>
        </p:spPr>
        <p:txBody>
          <a:bodyPr wrap="square" tIns="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85A5B"/>
                </a:solidFill>
                <a:effectLst/>
                <a:uLnTx/>
                <a:uFillTx/>
                <a:latin typeface="Franklin Gothic Demi" panose="020B0603020102020204" pitchFamily="34" charset="0"/>
                <a:ea typeface="+mn-ea"/>
                <a:cs typeface="+mn-cs"/>
              </a:rPr>
              <a:t>Barron’s </a:t>
            </a:r>
            <a:r>
              <a:rPr kumimoji="0" lang="en-US" sz="1400" b="1" i="0" u="none" strike="noStrike" kern="0" cap="none" spc="0" normalizeH="0" baseline="0" noProof="0" dirty="0">
                <a:ln>
                  <a:noFill/>
                </a:ln>
                <a:solidFill>
                  <a:srgbClr val="585A5B"/>
                </a:solidFill>
                <a:effectLst/>
                <a:uLnTx/>
                <a:uFillTx/>
                <a:latin typeface="Franklin Gothic Demi" panose="020B0603020102020204" pitchFamily="34" charset="0"/>
                <a:ea typeface="+mn-ea"/>
                <a:cs typeface="+mn-cs"/>
              </a:rPr>
              <a:t>“Top 100 Institutional Investment Consulting Teams” </a:t>
            </a:r>
          </a:p>
        </p:txBody>
      </p:sp>
      <p:cxnSp>
        <p:nvCxnSpPr>
          <p:cNvPr id="18" name="Straight Connector 17">
            <a:extLst>
              <a:ext uri="{FF2B5EF4-FFF2-40B4-BE49-F238E27FC236}">
                <a16:creationId xmlns:a16="http://schemas.microsoft.com/office/drawing/2014/main" id="{70B6C1D2-9AE4-56AF-1130-AADCF39F2D31}"/>
              </a:ext>
            </a:extLst>
          </p:cNvPr>
          <p:cNvCxnSpPr>
            <a:cxnSpLocks/>
          </p:cNvCxnSpPr>
          <p:nvPr/>
        </p:nvCxnSpPr>
        <p:spPr>
          <a:xfrm>
            <a:off x="691022" y="5070884"/>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9" name="Graphic 18" descr="Diploma outline">
            <a:extLst>
              <a:ext uri="{FF2B5EF4-FFF2-40B4-BE49-F238E27FC236}">
                <a16:creationId xmlns:a16="http://schemas.microsoft.com/office/drawing/2014/main" id="{C2EA9232-11AC-BAC6-6367-45B5C01A4E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53321" y="5815754"/>
            <a:ext cx="747253" cy="747253"/>
          </a:xfrm>
          <a:prstGeom prst="rect">
            <a:avLst/>
          </a:prstGeom>
        </p:spPr>
      </p:pic>
      <p:pic>
        <p:nvPicPr>
          <p:cNvPr id="20" name="Graphic 19" descr="Diploma outline">
            <a:extLst>
              <a:ext uri="{FF2B5EF4-FFF2-40B4-BE49-F238E27FC236}">
                <a16:creationId xmlns:a16="http://schemas.microsoft.com/office/drawing/2014/main" id="{5C21D9AE-4B7C-1ACE-761E-F5A33B2478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3725" y="5815754"/>
            <a:ext cx="747253" cy="747253"/>
          </a:xfrm>
          <a:prstGeom prst="rect">
            <a:avLst/>
          </a:prstGeom>
        </p:spPr>
      </p:pic>
      <p:sp>
        <p:nvSpPr>
          <p:cNvPr id="21" name="TextBox 20">
            <a:extLst>
              <a:ext uri="{FF2B5EF4-FFF2-40B4-BE49-F238E27FC236}">
                <a16:creationId xmlns:a16="http://schemas.microsoft.com/office/drawing/2014/main" id="{890A1BB5-B608-70B6-9660-439A490E0117}"/>
              </a:ext>
            </a:extLst>
          </p:cNvPr>
          <p:cNvSpPr txBox="1"/>
          <p:nvPr/>
        </p:nvSpPr>
        <p:spPr>
          <a:xfrm>
            <a:off x="3460583" y="3429146"/>
            <a:ext cx="3156138"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66" normalizeH="0" baseline="0" noProof="0" dirty="0">
                <a:ln>
                  <a:noFill/>
                </a:ln>
                <a:solidFill>
                  <a:srgbClr val="585A5B"/>
                </a:solidFill>
                <a:effectLst/>
                <a:uLnTx/>
                <a:uFillTx/>
                <a:latin typeface="Franklin Gothic Demi" panose="020B0603020102020204" pitchFamily="34" charset="0"/>
                <a:ea typeface="+mn-ea"/>
                <a:cs typeface="+mn-cs"/>
              </a:rPr>
              <a:t>50 Community Foundations</a:t>
            </a:r>
          </a:p>
        </p:txBody>
      </p:sp>
      <p:cxnSp>
        <p:nvCxnSpPr>
          <p:cNvPr id="22" name="Straight Connector 21">
            <a:extLst>
              <a:ext uri="{FF2B5EF4-FFF2-40B4-BE49-F238E27FC236}">
                <a16:creationId xmlns:a16="http://schemas.microsoft.com/office/drawing/2014/main" id="{79FDBD85-B552-A0C1-CB08-207CF792ACA0}"/>
              </a:ext>
            </a:extLst>
          </p:cNvPr>
          <p:cNvCxnSpPr>
            <a:cxnSpLocks/>
          </p:cNvCxnSpPr>
          <p:nvPr/>
        </p:nvCxnSpPr>
        <p:spPr>
          <a:xfrm>
            <a:off x="3883944" y="3962575"/>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FCA8B45-EB67-D8E6-B8CA-207377721645}"/>
              </a:ext>
            </a:extLst>
          </p:cNvPr>
          <p:cNvSpPr txBox="1"/>
          <p:nvPr/>
        </p:nvSpPr>
        <p:spPr>
          <a:xfrm>
            <a:off x="3460582" y="4002364"/>
            <a:ext cx="3156139"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66" normalizeH="0" baseline="0" noProof="0" dirty="0">
                <a:ln>
                  <a:noFill/>
                </a:ln>
                <a:solidFill>
                  <a:srgbClr val="585A5B"/>
                </a:solidFill>
                <a:effectLst/>
                <a:uLnTx/>
                <a:uFillTx/>
                <a:latin typeface="Franklin Gothic Demi" panose="020B0603020102020204" pitchFamily="34" charset="0"/>
                <a:ea typeface="+mn-ea"/>
                <a:cs typeface="+mn-cs"/>
              </a:rPr>
              <a:t>31 Additional Institutional Clients</a:t>
            </a:r>
          </a:p>
        </p:txBody>
      </p:sp>
      <p:cxnSp>
        <p:nvCxnSpPr>
          <p:cNvPr id="24" name="Straight Connector 23">
            <a:extLst>
              <a:ext uri="{FF2B5EF4-FFF2-40B4-BE49-F238E27FC236}">
                <a16:creationId xmlns:a16="http://schemas.microsoft.com/office/drawing/2014/main" id="{EC2DEDAF-1A3C-9A2B-E1F4-82E43C383D46}"/>
              </a:ext>
            </a:extLst>
          </p:cNvPr>
          <p:cNvCxnSpPr>
            <a:cxnSpLocks/>
          </p:cNvCxnSpPr>
          <p:nvPr/>
        </p:nvCxnSpPr>
        <p:spPr>
          <a:xfrm>
            <a:off x="3905940" y="4537941"/>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C9B3627-7041-6307-D18A-762F15DE8B2B}"/>
              </a:ext>
            </a:extLst>
          </p:cNvPr>
          <p:cNvSpPr txBox="1"/>
          <p:nvPr/>
        </p:nvSpPr>
        <p:spPr>
          <a:xfrm>
            <a:off x="6660983" y="3284182"/>
            <a:ext cx="3156138"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A5B"/>
                </a:solidFill>
                <a:effectLst/>
                <a:uLnTx/>
                <a:uFillTx/>
                <a:latin typeface="Franklin Gothic Demi" panose="020B0603020102020204" pitchFamily="34" charset="0"/>
                <a:ea typeface="+mn-ea"/>
                <a:cs typeface="Arial" panose="020B0604020202020204" pitchFamily="34" charset="0"/>
              </a:rPr>
              <a:t>Asset Allocation &amp; Rebalancing</a:t>
            </a:r>
          </a:p>
        </p:txBody>
      </p:sp>
      <p:sp>
        <p:nvSpPr>
          <p:cNvPr id="27" name="TextBox 26">
            <a:extLst>
              <a:ext uri="{FF2B5EF4-FFF2-40B4-BE49-F238E27FC236}">
                <a16:creationId xmlns:a16="http://schemas.microsoft.com/office/drawing/2014/main" id="{543C9D70-4661-8D3F-121E-CC77CEDC4A69}"/>
              </a:ext>
            </a:extLst>
          </p:cNvPr>
          <p:cNvSpPr txBox="1"/>
          <p:nvPr/>
        </p:nvSpPr>
        <p:spPr>
          <a:xfrm>
            <a:off x="6673340" y="3853280"/>
            <a:ext cx="3156138"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A5B"/>
                </a:solidFill>
                <a:effectLst/>
                <a:uLnTx/>
                <a:uFillTx/>
                <a:latin typeface="Franklin Gothic Demi" panose="020B0603020102020204" pitchFamily="34" charset="0"/>
                <a:ea typeface="+mn-ea"/>
                <a:cs typeface="Arial" panose="020B0604020202020204" pitchFamily="34" charset="0"/>
              </a:rPr>
              <a:t>Manager Selection</a:t>
            </a:r>
          </a:p>
        </p:txBody>
      </p:sp>
      <p:sp>
        <p:nvSpPr>
          <p:cNvPr id="28" name="TextBox 27">
            <a:extLst>
              <a:ext uri="{FF2B5EF4-FFF2-40B4-BE49-F238E27FC236}">
                <a16:creationId xmlns:a16="http://schemas.microsoft.com/office/drawing/2014/main" id="{D1FD489A-FBC2-E13A-D365-F8F96DED60D4}"/>
              </a:ext>
            </a:extLst>
          </p:cNvPr>
          <p:cNvSpPr txBox="1"/>
          <p:nvPr/>
        </p:nvSpPr>
        <p:spPr>
          <a:xfrm>
            <a:off x="6685697" y="4408542"/>
            <a:ext cx="3156138"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A5B"/>
                </a:solidFill>
                <a:effectLst/>
                <a:uLnTx/>
                <a:uFillTx/>
                <a:latin typeface="Franklin Gothic Demi" panose="020B0603020102020204" pitchFamily="34" charset="0"/>
                <a:ea typeface="+mn-ea"/>
                <a:cs typeface="Arial" panose="020B0604020202020204" pitchFamily="34" charset="0"/>
              </a:rPr>
              <a:t>Private Equity I</a:t>
            </a:r>
            <a:r>
              <a:rPr kumimoji="0" lang="en-US" sz="1400" b="1" i="0" u="none" strike="noStrike" kern="0" cap="none" spc="0" normalizeH="0" baseline="0" noProof="0" dirty="0" err="1">
                <a:ln>
                  <a:noFill/>
                </a:ln>
                <a:solidFill>
                  <a:srgbClr val="585A5B"/>
                </a:solidFill>
                <a:effectLst/>
                <a:uLnTx/>
                <a:uFillTx/>
                <a:latin typeface="Franklin Gothic Demi" panose="020B0603020102020204" pitchFamily="34" charset="0"/>
                <a:ea typeface="+mn-ea"/>
                <a:cs typeface="Arial" panose="020B0604020202020204" pitchFamily="34" charset="0"/>
              </a:rPr>
              <a:t>nvesting</a:t>
            </a:r>
            <a:endParaRPr kumimoji="0" lang="en-US" sz="1400" b="1" i="0" u="none" strike="noStrike" kern="0" cap="none" spc="0" normalizeH="0" baseline="0" noProof="0" dirty="0">
              <a:ln>
                <a:noFill/>
              </a:ln>
              <a:solidFill>
                <a:srgbClr val="585A5B"/>
              </a:solidFill>
              <a:effectLst/>
              <a:uLnTx/>
              <a:uFillTx/>
              <a:latin typeface="Franklin Gothic Demi" panose="020B06030201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0B2BDE27-6445-8B0A-59BA-43577BF37B6F}"/>
              </a:ext>
            </a:extLst>
          </p:cNvPr>
          <p:cNvSpPr txBox="1"/>
          <p:nvPr/>
        </p:nvSpPr>
        <p:spPr>
          <a:xfrm>
            <a:off x="6690923" y="4964736"/>
            <a:ext cx="3156138" cy="523220"/>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A5B"/>
                </a:solidFill>
                <a:effectLst/>
                <a:uLnTx/>
                <a:uFillTx/>
                <a:latin typeface="Franklin Gothic Demi" panose="020B0603020102020204" pitchFamily="34" charset="0"/>
                <a:ea typeface="+mn-ea"/>
                <a:cs typeface="Arial" panose="020B0604020202020204" pitchFamily="34" charset="0"/>
              </a:rPr>
              <a:t>Data Aggregation &amp; Reporting </a:t>
            </a:r>
          </a:p>
        </p:txBody>
      </p:sp>
      <p:cxnSp>
        <p:nvCxnSpPr>
          <p:cNvPr id="30" name="Straight Connector 29">
            <a:extLst>
              <a:ext uri="{FF2B5EF4-FFF2-40B4-BE49-F238E27FC236}">
                <a16:creationId xmlns:a16="http://schemas.microsoft.com/office/drawing/2014/main" id="{9F699710-C1AD-D88C-9A10-47284BD2C803}"/>
              </a:ext>
            </a:extLst>
          </p:cNvPr>
          <p:cNvCxnSpPr>
            <a:cxnSpLocks/>
          </p:cNvCxnSpPr>
          <p:nvPr/>
        </p:nvCxnSpPr>
        <p:spPr>
          <a:xfrm>
            <a:off x="7091978" y="4421563"/>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2A9919-EB65-5B6D-F6EC-E79AFCE5DB59}"/>
              </a:ext>
            </a:extLst>
          </p:cNvPr>
          <p:cNvCxnSpPr>
            <a:cxnSpLocks/>
          </p:cNvCxnSpPr>
          <p:nvPr/>
        </p:nvCxnSpPr>
        <p:spPr>
          <a:xfrm>
            <a:off x="7108409" y="4950282"/>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95E58DE-47E9-8057-C762-24D899F1DBB7}"/>
              </a:ext>
            </a:extLst>
          </p:cNvPr>
          <p:cNvCxnSpPr>
            <a:cxnSpLocks/>
          </p:cNvCxnSpPr>
          <p:nvPr/>
        </p:nvCxnSpPr>
        <p:spPr>
          <a:xfrm>
            <a:off x="7091978" y="3828438"/>
            <a:ext cx="2286000" cy="144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E4F6AC2-4058-8FC2-C467-425AF650730D}"/>
              </a:ext>
            </a:extLst>
          </p:cNvPr>
          <p:cNvSpPr txBox="1"/>
          <p:nvPr/>
        </p:nvSpPr>
        <p:spPr>
          <a:xfrm>
            <a:off x="3446373" y="4542556"/>
            <a:ext cx="3174971" cy="521208"/>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66" normalizeH="0" baseline="0" noProof="0" dirty="0">
                <a:ln>
                  <a:noFill/>
                </a:ln>
                <a:solidFill>
                  <a:srgbClr val="585A5B"/>
                </a:solidFill>
                <a:effectLst/>
                <a:uLnTx/>
                <a:uFillTx/>
                <a:latin typeface="Franklin Gothic Demi" panose="020B0603020102020204" pitchFamily="34" charset="0"/>
                <a:ea typeface="+mn-ea"/>
                <a:cs typeface="+mn-cs"/>
              </a:rPr>
              <a:t>HNW Individuals &amp; Families</a:t>
            </a:r>
          </a:p>
        </p:txBody>
      </p:sp>
    </p:spTree>
    <p:extLst>
      <p:ext uri="{BB962C8B-B14F-4D97-AF65-F5344CB8AC3E}">
        <p14:creationId xmlns:p14="http://schemas.microsoft.com/office/powerpoint/2010/main" val="136616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C2DCC-B831-E124-2ADA-F4FC93DCC591}"/>
              </a:ext>
            </a:extLst>
          </p:cNvPr>
          <p:cNvSpPr>
            <a:spLocks noGrp="1"/>
          </p:cNvSpPr>
          <p:nvPr>
            <p:ph type="ctrTitle"/>
          </p:nvPr>
        </p:nvSpPr>
        <p:spPr/>
        <p:txBody>
          <a:bodyPr/>
          <a:lstStyle/>
          <a:p>
            <a:r>
              <a:rPr lang="en-US" dirty="0"/>
              <a:t>Committed to Those Who Serve</a:t>
            </a:r>
          </a:p>
        </p:txBody>
      </p:sp>
      <p:sp>
        <p:nvSpPr>
          <p:cNvPr id="6" name="Rectangle 5">
            <a:extLst>
              <a:ext uri="{FF2B5EF4-FFF2-40B4-BE49-F238E27FC236}">
                <a16:creationId xmlns:a16="http://schemas.microsoft.com/office/drawing/2014/main" id="{9B08ED5E-A894-FDD2-8A68-5013109BEA69}"/>
              </a:ext>
            </a:extLst>
          </p:cNvPr>
          <p:cNvSpPr/>
          <p:nvPr/>
        </p:nvSpPr>
        <p:spPr>
          <a:xfrm>
            <a:off x="982363" y="3041415"/>
            <a:ext cx="8297560" cy="220474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2011680" rIns="5486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FFFF"/>
                </a:solidFill>
                <a:effectLst/>
                <a:uLnTx/>
                <a:uFillTx/>
                <a:latin typeface="FranklinGothicURWBoo" pitchFamily="2" charset="77"/>
                <a:ea typeface="+mn-ea"/>
                <a:cs typeface="+mn-cs"/>
              </a:rPr>
              <a:t>We help impact-driven organizations realize their potential by providing comprehensive, high-quality investment management and administrative services delivered with an independent and objective voice. </a:t>
            </a:r>
          </a:p>
        </p:txBody>
      </p:sp>
      <p:sp>
        <p:nvSpPr>
          <p:cNvPr id="7" name="TextBox 6">
            <a:extLst>
              <a:ext uri="{FF2B5EF4-FFF2-40B4-BE49-F238E27FC236}">
                <a16:creationId xmlns:a16="http://schemas.microsoft.com/office/drawing/2014/main" id="{EE774B73-BCDA-55E1-9BD2-40990BD46DD0}"/>
              </a:ext>
            </a:extLst>
          </p:cNvPr>
          <p:cNvSpPr txBox="1"/>
          <p:nvPr/>
        </p:nvSpPr>
        <p:spPr>
          <a:xfrm>
            <a:off x="632818" y="3405008"/>
            <a:ext cx="1943765" cy="1495168"/>
          </a:xfrm>
          <a:prstGeom prst="rect">
            <a:avLst/>
          </a:prstGeom>
          <a:solidFill>
            <a:schemeClr val="accent6">
              <a:lumMod val="90000"/>
            </a:schemeClr>
          </a:solidFill>
          <a:ln w="12700">
            <a:noFill/>
          </a:ln>
        </p:spPr>
        <p:txBody>
          <a:bodyPr wrap="square"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Mason’s mission:</a:t>
            </a:r>
          </a:p>
        </p:txBody>
      </p:sp>
    </p:spTree>
    <p:extLst>
      <p:ext uri="{BB962C8B-B14F-4D97-AF65-F5344CB8AC3E}">
        <p14:creationId xmlns:p14="http://schemas.microsoft.com/office/powerpoint/2010/main" val="343714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5F23B6AD-6207-7F5A-671C-FB3E540A35C9}"/>
              </a:ext>
            </a:extLst>
          </p:cNvPr>
          <p:cNvSpPr txBox="1"/>
          <p:nvPr/>
        </p:nvSpPr>
        <p:spPr>
          <a:xfrm>
            <a:off x="7799751" y="3748802"/>
            <a:ext cx="1828800" cy="1612338"/>
          </a:xfrm>
          <a:prstGeom prst="rect">
            <a:avLst/>
          </a:prstGeom>
          <a:solidFill>
            <a:schemeClr val="accent6"/>
          </a:solidFill>
          <a:ln w="12700">
            <a:solidFill>
              <a:schemeClr val="bg1"/>
            </a:solidFill>
          </a:ln>
        </p:spPr>
        <p:txBody>
          <a:bodyPr wrap="square" lIns="182880" tIns="274320" rIns="9144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Medium" panose="020B0603020102020204" pitchFamily="34" charset="0"/>
                <a:ea typeface="+mn-ea"/>
                <a:cs typeface="+mn-cs"/>
              </a:rPr>
              <a:t>Monitoring: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Manager performance</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Rebalancing process</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Performance reporting</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Education and training</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Donor development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p:txBody>
      </p:sp>
      <p:sp>
        <p:nvSpPr>
          <p:cNvPr id="61" name="TextBox 60">
            <a:extLst>
              <a:ext uri="{FF2B5EF4-FFF2-40B4-BE49-F238E27FC236}">
                <a16:creationId xmlns:a16="http://schemas.microsoft.com/office/drawing/2014/main" id="{50C129F7-BEEC-D030-3BC1-BC2CC90E5D7F}"/>
              </a:ext>
            </a:extLst>
          </p:cNvPr>
          <p:cNvSpPr txBox="1"/>
          <p:nvPr/>
        </p:nvSpPr>
        <p:spPr>
          <a:xfrm>
            <a:off x="5446863" y="3748802"/>
            <a:ext cx="1828800" cy="1612338"/>
          </a:xfrm>
          <a:prstGeom prst="rect">
            <a:avLst/>
          </a:prstGeom>
          <a:solidFill>
            <a:schemeClr val="accent6"/>
          </a:solidFill>
          <a:ln w="12700">
            <a:solidFill>
              <a:schemeClr val="bg1"/>
            </a:solidFill>
          </a:ln>
        </p:spPr>
        <p:txBody>
          <a:bodyPr wrap="square" lIns="182880" tIns="274320" rIns="9144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Medium" panose="020B0603020102020204" pitchFamily="34" charset="0"/>
                <a:ea typeface="+mn-ea"/>
                <a:cs typeface="+mn-cs"/>
              </a:rPr>
              <a:t>Completing: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Manager review and selection</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Account set up and transactions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p:txBody>
      </p:sp>
      <p:sp>
        <p:nvSpPr>
          <p:cNvPr id="60" name="TextBox 59">
            <a:extLst>
              <a:ext uri="{FF2B5EF4-FFF2-40B4-BE49-F238E27FC236}">
                <a16:creationId xmlns:a16="http://schemas.microsoft.com/office/drawing/2014/main" id="{FBB585C1-88BE-D31B-F209-9C1F6A9951BA}"/>
              </a:ext>
            </a:extLst>
          </p:cNvPr>
          <p:cNvSpPr txBox="1"/>
          <p:nvPr/>
        </p:nvSpPr>
        <p:spPr>
          <a:xfrm>
            <a:off x="3099551" y="3748802"/>
            <a:ext cx="1828800" cy="1612339"/>
          </a:xfrm>
          <a:prstGeom prst="rect">
            <a:avLst/>
          </a:prstGeom>
          <a:solidFill>
            <a:schemeClr val="accent6"/>
          </a:solidFill>
          <a:ln w="12700">
            <a:solidFill>
              <a:schemeClr val="bg1"/>
            </a:solidFill>
          </a:ln>
        </p:spPr>
        <p:txBody>
          <a:bodyPr wrap="square" lIns="182880" tIns="274320" rIns="9144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Medium" panose="020B0603020102020204" pitchFamily="34" charset="0"/>
                <a:ea typeface="+mn-ea"/>
                <a:cs typeface="+mn-cs"/>
              </a:rPr>
              <a:t>Determining: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Strategic asset allocation</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Risk &amp; return management</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Investment/spending policy review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p:txBody>
      </p:sp>
      <p:sp>
        <p:nvSpPr>
          <p:cNvPr id="59" name="TextBox 58">
            <a:extLst>
              <a:ext uri="{FF2B5EF4-FFF2-40B4-BE49-F238E27FC236}">
                <a16:creationId xmlns:a16="http://schemas.microsoft.com/office/drawing/2014/main" id="{5A684347-0D47-262C-11DE-C2AD9E370DE8}"/>
              </a:ext>
            </a:extLst>
          </p:cNvPr>
          <p:cNvSpPr txBox="1"/>
          <p:nvPr/>
        </p:nvSpPr>
        <p:spPr>
          <a:xfrm>
            <a:off x="735549" y="3748802"/>
            <a:ext cx="1828800" cy="1612339"/>
          </a:xfrm>
          <a:prstGeom prst="rect">
            <a:avLst/>
          </a:prstGeom>
          <a:solidFill>
            <a:schemeClr val="accent6"/>
          </a:solidFill>
          <a:ln w="12700">
            <a:solidFill>
              <a:schemeClr val="bg1"/>
            </a:solidFill>
          </a:ln>
        </p:spPr>
        <p:txBody>
          <a:bodyPr wrap="square" lIns="182880" tIns="274320" rIns="91440" bIns="182880"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Medium" panose="020B0603020102020204" pitchFamily="34" charset="0"/>
                <a:ea typeface="+mn-ea"/>
                <a:cs typeface="+mn-cs"/>
              </a:rPr>
              <a:t>Exploring: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endParaRP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Goals and investment </a:t>
            </a:r>
            <a:b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b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objectives</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Cash flows</a:t>
            </a:r>
          </a:p>
          <a:p>
            <a:pPr marL="128016" marR="0" lvl="0" indent="-128016"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Spending requirements</a:t>
            </a:r>
          </a:p>
        </p:txBody>
      </p:sp>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A Rigorous Investment Process</a:t>
            </a:r>
          </a:p>
        </p:txBody>
      </p:sp>
      <p:sp>
        <p:nvSpPr>
          <p:cNvPr id="2" name="Text Placeholder 1">
            <a:extLst>
              <a:ext uri="{FF2B5EF4-FFF2-40B4-BE49-F238E27FC236}">
                <a16:creationId xmlns:a16="http://schemas.microsoft.com/office/drawing/2014/main" id="{72F4B875-9720-1D2B-0F75-5D93CE8E89DF}"/>
              </a:ext>
            </a:extLst>
          </p:cNvPr>
          <p:cNvSpPr>
            <a:spLocks noGrp="1"/>
          </p:cNvSpPr>
          <p:nvPr>
            <p:ph type="body" sz="quarter" idx="10"/>
          </p:nvPr>
        </p:nvSpPr>
        <p:spPr/>
        <p:txBody>
          <a:bodyPr/>
          <a:lstStyle/>
          <a:p>
            <a:r>
              <a:rPr lang="en-US" dirty="0"/>
              <a:t>We apply a disciplined, multi-step investment process to create, manage and grow investment portfolios that align closely with your goals and resources.   </a:t>
            </a:r>
          </a:p>
          <a:p>
            <a:endParaRPr lang="en-US" dirty="0"/>
          </a:p>
        </p:txBody>
      </p:sp>
      <p:sp>
        <p:nvSpPr>
          <p:cNvPr id="45" name="TextBox 44">
            <a:extLst>
              <a:ext uri="{FF2B5EF4-FFF2-40B4-BE49-F238E27FC236}">
                <a16:creationId xmlns:a16="http://schemas.microsoft.com/office/drawing/2014/main" id="{2DE07A80-C272-B603-7371-D81F0892D603}"/>
              </a:ext>
            </a:extLst>
          </p:cNvPr>
          <p:cNvSpPr txBox="1"/>
          <p:nvPr/>
        </p:nvSpPr>
        <p:spPr>
          <a:xfrm>
            <a:off x="735549" y="3255108"/>
            <a:ext cx="1828800" cy="640080"/>
          </a:xfrm>
          <a:prstGeom prst="rect">
            <a:avLst/>
          </a:prstGeom>
          <a:solidFill>
            <a:schemeClr val="accent2"/>
          </a:solidFill>
          <a:ln w="15875">
            <a:solidFill>
              <a:schemeClr val="bg1"/>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Assessment</a:t>
            </a:r>
          </a:p>
        </p:txBody>
      </p:sp>
      <p:sp>
        <p:nvSpPr>
          <p:cNvPr id="47" name="TextBox 46">
            <a:extLst>
              <a:ext uri="{FF2B5EF4-FFF2-40B4-BE49-F238E27FC236}">
                <a16:creationId xmlns:a16="http://schemas.microsoft.com/office/drawing/2014/main" id="{EAAC8492-6154-A0F1-5D86-DA0C8739F088}"/>
              </a:ext>
            </a:extLst>
          </p:cNvPr>
          <p:cNvSpPr txBox="1"/>
          <p:nvPr/>
        </p:nvSpPr>
        <p:spPr>
          <a:xfrm>
            <a:off x="3099551" y="3257212"/>
            <a:ext cx="1828800" cy="640080"/>
          </a:xfrm>
          <a:prstGeom prst="rect">
            <a:avLst/>
          </a:prstGeom>
          <a:solidFill>
            <a:schemeClr val="accent2"/>
          </a:solidFill>
          <a:ln w="15875">
            <a:solidFill>
              <a:schemeClr val="bg1"/>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Strategy</a:t>
            </a:r>
          </a:p>
        </p:txBody>
      </p:sp>
      <p:sp>
        <p:nvSpPr>
          <p:cNvPr id="49" name="TextBox 48">
            <a:extLst>
              <a:ext uri="{FF2B5EF4-FFF2-40B4-BE49-F238E27FC236}">
                <a16:creationId xmlns:a16="http://schemas.microsoft.com/office/drawing/2014/main" id="{5A31C550-036D-75E5-AC5A-12F3B2C400B8}"/>
              </a:ext>
            </a:extLst>
          </p:cNvPr>
          <p:cNvSpPr txBox="1"/>
          <p:nvPr/>
        </p:nvSpPr>
        <p:spPr>
          <a:xfrm>
            <a:off x="5446863" y="3265683"/>
            <a:ext cx="1828800" cy="640080"/>
          </a:xfrm>
          <a:prstGeom prst="rect">
            <a:avLst/>
          </a:prstGeom>
          <a:solidFill>
            <a:schemeClr val="accent2"/>
          </a:solidFill>
          <a:ln w="15875">
            <a:solidFill>
              <a:schemeClr val="bg1"/>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Implementation</a:t>
            </a:r>
          </a:p>
        </p:txBody>
      </p:sp>
      <p:sp>
        <p:nvSpPr>
          <p:cNvPr id="51" name="TextBox 50">
            <a:extLst>
              <a:ext uri="{FF2B5EF4-FFF2-40B4-BE49-F238E27FC236}">
                <a16:creationId xmlns:a16="http://schemas.microsoft.com/office/drawing/2014/main" id="{88121134-22EE-C70E-F397-FC5E1AD2265F}"/>
              </a:ext>
            </a:extLst>
          </p:cNvPr>
          <p:cNvSpPr txBox="1"/>
          <p:nvPr/>
        </p:nvSpPr>
        <p:spPr>
          <a:xfrm>
            <a:off x="7799751" y="3260395"/>
            <a:ext cx="1828800" cy="640080"/>
          </a:xfrm>
          <a:prstGeom prst="rect">
            <a:avLst/>
          </a:prstGeom>
          <a:solidFill>
            <a:schemeClr val="accent2"/>
          </a:solidFill>
          <a:ln w="15875">
            <a:solidFill>
              <a:schemeClr val="bg1"/>
            </a:solid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Management</a:t>
            </a:r>
          </a:p>
        </p:txBody>
      </p:sp>
      <p:sp>
        <p:nvSpPr>
          <p:cNvPr id="52" name="Arrow: Right 28">
            <a:extLst>
              <a:ext uri="{FF2B5EF4-FFF2-40B4-BE49-F238E27FC236}">
                <a16:creationId xmlns:a16="http://schemas.microsoft.com/office/drawing/2014/main" id="{76CA8846-83A0-9FF1-FC2C-D9E399408E43}"/>
              </a:ext>
            </a:extLst>
          </p:cNvPr>
          <p:cNvSpPr/>
          <p:nvPr/>
        </p:nvSpPr>
        <p:spPr>
          <a:xfrm>
            <a:off x="2623122" y="3708895"/>
            <a:ext cx="437314" cy="398711"/>
          </a:xfrm>
          <a:prstGeom prst="rightArrow">
            <a:avLst/>
          </a:prstGeom>
          <a:solidFill>
            <a:schemeClr val="tx2">
              <a:alpha val="4580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DFFFF"/>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0EEFDBE9-225C-F6BF-0DDC-69385D2D5251}"/>
              </a:ext>
            </a:extLst>
          </p:cNvPr>
          <p:cNvSpPr txBox="1"/>
          <p:nvPr/>
        </p:nvSpPr>
        <p:spPr>
          <a:xfrm>
            <a:off x="432890" y="2897231"/>
            <a:ext cx="609600" cy="597966"/>
          </a:xfrm>
          <a:prstGeom prst="ellipse">
            <a:avLst/>
          </a:prstGeom>
          <a:solidFill>
            <a:schemeClr val="tx2"/>
          </a:solidFill>
          <a:ln w="15875">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1</a:t>
            </a:r>
          </a:p>
        </p:txBody>
      </p:sp>
      <p:sp>
        <p:nvSpPr>
          <p:cNvPr id="66" name="TextBox 65">
            <a:extLst>
              <a:ext uri="{FF2B5EF4-FFF2-40B4-BE49-F238E27FC236}">
                <a16:creationId xmlns:a16="http://schemas.microsoft.com/office/drawing/2014/main" id="{7AEC181E-510B-0CB7-0E46-1D73403EB5C5}"/>
              </a:ext>
            </a:extLst>
          </p:cNvPr>
          <p:cNvSpPr txBox="1"/>
          <p:nvPr/>
        </p:nvSpPr>
        <p:spPr>
          <a:xfrm>
            <a:off x="2798684" y="2897231"/>
            <a:ext cx="609600" cy="597966"/>
          </a:xfrm>
          <a:prstGeom prst="ellipse">
            <a:avLst/>
          </a:prstGeom>
          <a:solidFill>
            <a:schemeClr val="tx2"/>
          </a:solidFill>
          <a:ln w="15875">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2</a:t>
            </a:r>
          </a:p>
        </p:txBody>
      </p:sp>
      <p:sp>
        <p:nvSpPr>
          <p:cNvPr id="68" name="TextBox 67">
            <a:extLst>
              <a:ext uri="{FF2B5EF4-FFF2-40B4-BE49-F238E27FC236}">
                <a16:creationId xmlns:a16="http://schemas.microsoft.com/office/drawing/2014/main" id="{C81AD374-86B1-B453-6F59-22D0BB9F2ABE}"/>
              </a:ext>
            </a:extLst>
          </p:cNvPr>
          <p:cNvSpPr txBox="1"/>
          <p:nvPr/>
        </p:nvSpPr>
        <p:spPr>
          <a:xfrm>
            <a:off x="5164478" y="2897231"/>
            <a:ext cx="588651" cy="597966"/>
          </a:xfrm>
          <a:prstGeom prst="ellipse">
            <a:avLst/>
          </a:prstGeom>
          <a:solidFill>
            <a:schemeClr val="tx2"/>
          </a:solidFill>
          <a:ln w="15875">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3</a:t>
            </a:r>
          </a:p>
        </p:txBody>
      </p:sp>
      <p:sp>
        <p:nvSpPr>
          <p:cNvPr id="70" name="TextBox 69">
            <a:extLst>
              <a:ext uri="{FF2B5EF4-FFF2-40B4-BE49-F238E27FC236}">
                <a16:creationId xmlns:a16="http://schemas.microsoft.com/office/drawing/2014/main" id="{1A4D48BF-5DA0-6DA3-CDC2-829920917018}"/>
              </a:ext>
            </a:extLst>
          </p:cNvPr>
          <p:cNvSpPr txBox="1"/>
          <p:nvPr/>
        </p:nvSpPr>
        <p:spPr>
          <a:xfrm>
            <a:off x="7509324" y="2897231"/>
            <a:ext cx="609600" cy="597966"/>
          </a:xfrm>
          <a:prstGeom prst="ellipse">
            <a:avLst/>
          </a:prstGeom>
          <a:solidFill>
            <a:schemeClr val="tx2"/>
          </a:solidFill>
          <a:ln w="15875">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4</a:t>
            </a:r>
          </a:p>
        </p:txBody>
      </p:sp>
      <p:sp>
        <p:nvSpPr>
          <p:cNvPr id="29" name="Arrow: Right 28">
            <a:extLst>
              <a:ext uri="{FF2B5EF4-FFF2-40B4-BE49-F238E27FC236}">
                <a16:creationId xmlns:a16="http://schemas.microsoft.com/office/drawing/2014/main" id="{4D3133E6-D6BC-0EBC-4812-3405C71EC8F0}"/>
              </a:ext>
            </a:extLst>
          </p:cNvPr>
          <p:cNvSpPr/>
          <p:nvPr/>
        </p:nvSpPr>
        <p:spPr>
          <a:xfrm>
            <a:off x="4976029" y="3708895"/>
            <a:ext cx="437314" cy="398711"/>
          </a:xfrm>
          <a:prstGeom prst="rightArrow">
            <a:avLst/>
          </a:prstGeom>
          <a:solidFill>
            <a:schemeClr val="tx2">
              <a:alpha val="4580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DFFFF"/>
              </a:solidFill>
              <a:effectLst/>
              <a:uLnTx/>
              <a:uFillTx/>
              <a:latin typeface="Calibri" panose="020F0502020204030204"/>
              <a:ea typeface="+mn-ea"/>
              <a:cs typeface="+mn-cs"/>
            </a:endParaRPr>
          </a:p>
        </p:txBody>
      </p:sp>
      <p:sp>
        <p:nvSpPr>
          <p:cNvPr id="30" name="Arrow: Right 28">
            <a:extLst>
              <a:ext uri="{FF2B5EF4-FFF2-40B4-BE49-F238E27FC236}">
                <a16:creationId xmlns:a16="http://schemas.microsoft.com/office/drawing/2014/main" id="{B6B6CB26-4C60-FDBD-5DC4-1432DAE4C27C}"/>
              </a:ext>
            </a:extLst>
          </p:cNvPr>
          <p:cNvSpPr/>
          <p:nvPr/>
        </p:nvSpPr>
        <p:spPr>
          <a:xfrm>
            <a:off x="7328937" y="3708895"/>
            <a:ext cx="437314" cy="398711"/>
          </a:xfrm>
          <a:prstGeom prst="rightArrow">
            <a:avLst/>
          </a:prstGeom>
          <a:solidFill>
            <a:schemeClr val="tx2">
              <a:alpha val="4580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D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76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lstStyle/>
          <a:p>
            <a:r>
              <a:rPr lang="en-US" dirty="0"/>
              <a:t>       </a:t>
            </a:r>
            <a:r>
              <a:rPr lang="en-US" sz="3200" b="0" dirty="0">
                <a:latin typeface="FranklinGothicURWLig" pitchFamily="2" charset="77"/>
              </a:rPr>
              <a:t>Assessment</a:t>
            </a:r>
            <a:r>
              <a:rPr lang="en-US" dirty="0"/>
              <a:t> </a:t>
            </a:r>
            <a:br>
              <a:rPr lang="en-US" dirty="0"/>
            </a:br>
            <a:r>
              <a:rPr lang="en-US" dirty="0"/>
              <a:t>       Getting to Know You</a:t>
            </a:r>
          </a:p>
        </p:txBody>
      </p:sp>
      <p:sp>
        <p:nvSpPr>
          <p:cNvPr id="4" name="Text Placeholder 3">
            <a:extLst>
              <a:ext uri="{FF2B5EF4-FFF2-40B4-BE49-F238E27FC236}">
                <a16:creationId xmlns:a16="http://schemas.microsoft.com/office/drawing/2014/main" id="{FD04C40A-F295-B2CC-9353-F9B733BBCB4C}"/>
              </a:ext>
            </a:extLst>
          </p:cNvPr>
          <p:cNvSpPr>
            <a:spLocks noGrp="1"/>
          </p:cNvSpPr>
          <p:nvPr>
            <p:ph type="body" sz="quarter" idx="10"/>
          </p:nvPr>
        </p:nvSpPr>
        <p:spPr>
          <a:xfrm>
            <a:off x="754380" y="1607126"/>
            <a:ext cx="8847137" cy="581386"/>
          </a:xfrm>
        </p:spPr>
        <p:txBody>
          <a:bodyPr/>
          <a:lstStyle/>
          <a:p>
            <a:r>
              <a:rPr lang="en-US" dirty="0"/>
              <a:t>To build your customized portfolio we focus on your investment objectives, spending needs, risk tolerance, and time horizon.</a:t>
            </a:r>
          </a:p>
        </p:txBody>
      </p:sp>
      <p:sp>
        <p:nvSpPr>
          <p:cNvPr id="31" name="Rectangle: Rounded Corners 31">
            <a:extLst>
              <a:ext uri="{FF2B5EF4-FFF2-40B4-BE49-F238E27FC236}">
                <a16:creationId xmlns:a16="http://schemas.microsoft.com/office/drawing/2014/main" id="{6E9DB34B-3281-3B0F-A90A-4DAD4FEF7426}"/>
              </a:ext>
            </a:extLst>
          </p:cNvPr>
          <p:cNvSpPr/>
          <p:nvPr/>
        </p:nvSpPr>
        <p:spPr>
          <a:xfrm>
            <a:off x="2053654" y="3254136"/>
            <a:ext cx="6314774" cy="379859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8D956363-C9F5-1578-A829-04050E38B764}"/>
              </a:ext>
            </a:extLst>
          </p:cNvPr>
          <p:cNvSpPr/>
          <p:nvPr/>
        </p:nvSpPr>
        <p:spPr>
          <a:xfrm>
            <a:off x="2053654" y="5557111"/>
            <a:ext cx="6314774" cy="771098"/>
          </a:xfrm>
          <a:prstGeom prst="rect">
            <a:avLst/>
          </a:prstGeom>
          <a:solidFill>
            <a:schemeClr val="tx2">
              <a:alpha val="1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4895F6A-60F8-CA8E-B240-966FB4969F69}"/>
              </a:ext>
            </a:extLst>
          </p:cNvPr>
          <p:cNvSpPr/>
          <p:nvPr/>
        </p:nvSpPr>
        <p:spPr>
          <a:xfrm>
            <a:off x="2053654" y="3350317"/>
            <a:ext cx="6314774" cy="1402511"/>
          </a:xfrm>
          <a:prstGeom prst="rect">
            <a:avLst/>
          </a:prstGeom>
          <a:solidFill>
            <a:schemeClr val="tx2">
              <a:alpha val="1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34" name="Rectangle: Rounded Corners 31">
            <a:extLst>
              <a:ext uri="{FF2B5EF4-FFF2-40B4-BE49-F238E27FC236}">
                <a16:creationId xmlns:a16="http://schemas.microsoft.com/office/drawing/2014/main" id="{DB39ECD2-6B6D-9721-350D-151D837EC779}"/>
              </a:ext>
            </a:extLst>
          </p:cNvPr>
          <p:cNvSpPr/>
          <p:nvPr/>
        </p:nvSpPr>
        <p:spPr>
          <a:xfrm>
            <a:off x="2053654" y="2813911"/>
            <a:ext cx="6314774" cy="80011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E8D6C0D-F4AF-0F42-D243-F82055ED90F4}"/>
              </a:ext>
            </a:extLst>
          </p:cNvPr>
          <p:cNvSpPr txBox="1"/>
          <p:nvPr/>
        </p:nvSpPr>
        <p:spPr>
          <a:xfrm>
            <a:off x="3887768" y="3979104"/>
            <a:ext cx="264654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Investment Objectives</a:t>
            </a:r>
          </a:p>
        </p:txBody>
      </p:sp>
      <p:sp>
        <p:nvSpPr>
          <p:cNvPr id="36" name="TextBox 35">
            <a:extLst>
              <a:ext uri="{FF2B5EF4-FFF2-40B4-BE49-F238E27FC236}">
                <a16:creationId xmlns:a16="http://schemas.microsoft.com/office/drawing/2014/main" id="{42017909-0C16-9135-76DF-297B20D20231}"/>
              </a:ext>
            </a:extLst>
          </p:cNvPr>
          <p:cNvSpPr txBox="1"/>
          <p:nvPr/>
        </p:nvSpPr>
        <p:spPr>
          <a:xfrm>
            <a:off x="2958228" y="2384230"/>
            <a:ext cx="41604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Franklin Gothic Medium" panose="020B0603020102020204" pitchFamily="34" charset="0"/>
                <a:ea typeface="+mn-ea"/>
                <a:cs typeface="+mn-cs"/>
              </a:rPr>
              <a:t>Setting your: Portfolio Allocation Target</a:t>
            </a:r>
          </a:p>
        </p:txBody>
      </p:sp>
      <p:sp>
        <p:nvSpPr>
          <p:cNvPr id="37" name="TextBox 36">
            <a:extLst>
              <a:ext uri="{FF2B5EF4-FFF2-40B4-BE49-F238E27FC236}">
                <a16:creationId xmlns:a16="http://schemas.microsoft.com/office/drawing/2014/main" id="{0804E9E6-56AC-F77E-5B14-9B5184EE7C7E}"/>
              </a:ext>
            </a:extLst>
          </p:cNvPr>
          <p:cNvSpPr txBox="1"/>
          <p:nvPr/>
        </p:nvSpPr>
        <p:spPr>
          <a:xfrm>
            <a:off x="4024717" y="4819825"/>
            <a:ext cx="237264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Spending Needs</a:t>
            </a:r>
          </a:p>
        </p:txBody>
      </p:sp>
      <p:sp>
        <p:nvSpPr>
          <p:cNvPr id="38" name="TextBox 37">
            <a:extLst>
              <a:ext uri="{FF2B5EF4-FFF2-40B4-BE49-F238E27FC236}">
                <a16:creationId xmlns:a16="http://schemas.microsoft.com/office/drawing/2014/main" id="{F5CFD08A-CD0E-A155-F524-4467D2347438}"/>
              </a:ext>
            </a:extLst>
          </p:cNvPr>
          <p:cNvSpPr txBox="1"/>
          <p:nvPr/>
        </p:nvSpPr>
        <p:spPr>
          <a:xfrm>
            <a:off x="4173261" y="5633311"/>
            <a:ext cx="207556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Risk Tolerance</a:t>
            </a:r>
          </a:p>
        </p:txBody>
      </p:sp>
      <p:sp>
        <p:nvSpPr>
          <p:cNvPr id="39" name="TextBox 38">
            <a:extLst>
              <a:ext uri="{FF2B5EF4-FFF2-40B4-BE49-F238E27FC236}">
                <a16:creationId xmlns:a16="http://schemas.microsoft.com/office/drawing/2014/main" id="{4CC2B6F2-3B56-FF79-F076-AF0B86783F0B}"/>
              </a:ext>
            </a:extLst>
          </p:cNvPr>
          <p:cNvSpPr txBox="1"/>
          <p:nvPr/>
        </p:nvSpPr>
        <p:spPr>
          <a:xfrm>
            <a:off x="4097061" y="6391647"/>
            <a:ext cx="2227961"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Time Horizon</a:t>
            </a:r>
          </a:p>
        </p:txBody>
      </p:sp>
      <p:sp>
        <p:nvSpPr>
          <p:cNvPr id="40" name="TextBox 39">
            <a:extLst>
              <a:ext uri="{FF2B5EF4-FFF2-40B4-BE49-F238E27FC236}">
                <a16:creationId xmlns:a16="http://schemas.microsoft.com/office/drawing/2014/main" id="{9B75936F-C3BA-0EC2-1A5C-189DFBFBED44}"/>
              </a:ext>
            </a:extLst>
          </p:cNvPr>
          <p:cNvSpPr txBox="1"/>
          <p:nvPr/>
        </p:nvSpPr>
        <p:spPr>
          <a:xfrm>
            <a:off x="2196228" y="4275913"/>
            <a:ext cx="15240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Stability of Principal</a:t>
            </a:r>
          </a:p>
        </p:txBody>
      </p:sp>
      <p:sp>
        <p:nvSpPr>
          <p:cNvPr id="41" name="TextBox 40">
            <a:extLst>
              <a:ext uri="{FF2B5EF4-FFF2-40B4-BE49-F238E27FC236}">
                <a16:creationId xmlns:a16="http://schemas.microsoft.com/office/drawing/2014/main" id="{222B05ED-824C-E282-C9ED-8775E49438F7}"/>
              </a:ext>
            </a:extLst>
          </p:cNvPr>
          <p:cNvSpPr txBox="1"/>
          <p:nvPr/>
        </p:nvSpPr>
        <p:spPr>
          <a:xfrm>
            <a:off x="6539628" y="4275913"/>
            <a:ext cx="15240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Growth</a:t>
            </a:r>
          </a:p>
        </p:txBody>
      </p:sp>
      <p:sp>
        <p:nvSpPr>
          <p:cNvPr id="55" name="TextBox 54">
            <a:extLst>
              <a:ext uri="{FF2B5EF4-FFF2-40B4-BE49-F238E27FC236}">
                <a16:creationId xmlns:a16="http://schemas.microsoft.com/office/drawing/2014/main" id="{D8727F27-3D68-D515-C37E-17EFBB4F6925}"/>
              </a:ext>
            </a:extLst>
          </p:cNvPr>
          <p:cNvSpPr txBox="1"/>
          <p:nvPr/>
        </p:nvSpPr>
        <p:spPr>
          <a:xfrm>
            <a:off x="2196228" y="5037324"/>
            <a:ext cx="1524000" cy="43088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Potential for Loss of Purchasing Power</a:t>
            </a:r>
          </a:p>
        </p:txBody>
      </p:sp>
      <p:sp>
        <p:nvSpPr>
          <p:cNvPr id="56" name="TextBox 55">
            <a:extLst>
              <a:ext uri="{FF2B5EF4-FFF2-40B4-BE49-F238E27FC236}">
                <a16:creationId xmlns:a16="http://schemas.microsoft.com/office/drawing/2014/main" id="{B16DD572-93A8-D753-C742-5686050F07CC}"/>
              </a:ext>
            </a:extLst>
          </p:cNvPr>
          <p:cNvSpPr txBox="1"/>
          <p:nvPr/>
        </p:nvSpPr>
        <p:spPr>
          <a:xfrm>
            <a:off x="6539628" y="5037324"/>
            <a:ext cx="1752600"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Potential for Real Growth in  Spending Ability</a:t>
            </a:r>
          </a:p>
        </p:txBody>
      </p:sp>
      <p:sp>
        <p:nvSpPr>
          <p:cNvPr id="57" name="TextBox 56">
            <a:extLst>
              <a:ext uri="{FF2B5EF4-FFF2-40B4-BE49-F238E27FC236}">
                <a16:creationId xmlns:a16="http://schemas.microsoft.com/office/drawing/2014/main" id="{769566C2-19AB-3C09-057F-965C86F9915D}"/>
              </a:ext>
            </a:extLst>
          </p:cNvPr>
          <p:cNvSpPr txBox="1"/>
          <p:nvPr/>
        </p:nvSpPr>
        <p:spPr>
          <a:xfrm>
            <a:off x="2196228" y="5914823"/>
            <a:ext cx="15240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Low</a:t>
            </a:r>
          </a:p>
        </p:txBody>
      </p:sp>
      <p:sp>
        <p:nvSpPr>
          <p:cNvPr id="58" name="TextBox 57">
            <a:extLst>
              <a:ext uri="{FF2B5EF4-FFF2-40B4-BE49-F238E27FC236}">
                <a16:creationId xmlns:a16="http://schemas.microsoft.com/office/drawing/2014/main" id="{DAD9464C-C4FE-78B4-EF7E-E7995868148D}"/>
              </a:ext>
            </a:extLst>
          </p:cNvPr>
          <p:cNvSpPr txBox="1"/>
          <p:nvPr/>
        </p:nvSpPr>
        <p:spPr>
          <a:xfrm>
            <a:off x="6539628" y="5914823"/>
            <a:ext cx="15240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High</a:t>
            </a:r>
          </a:p>
        </p:txBody>
      </p:sp>
      <p:sp>
        <p:nvSpPr>
          <p:cNvPr id="71" name="TextBox 70">
            <a:extLst>
              <a:ext uri="{FF2B5EF4-FFF2-40B4-BE49-F238E27FC236}">
                <a16:creationId xmlns:a16="http://schemas.microsoft.com/office/drawing/2014/main" id="{EF0B3ADD-F14B-8453-4A42-D9DD2F6AA8EB}"/>
              </a:ext>
            </a:extLst>
          </p:cNvPr>
          <p:cNvSpPr txBox="1"/>
          <p:nvPr/>
        </p:nvSpPr>
        <p:spPr>
          <a:xfrm>
            <a:off x="2196228" y="6641867"/>
            <a:ext cx="1524000"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Shorter</a:t>
            </a:r>
          </a:p>
        </p:txBody>
      </p:sp>
      <p:sp>
        <p:nvSpPr>
          <p:cNvPr id="72" name="TextBox 71">
            <a:extLst>
              <a:ext uri="{FF2B5EF4-FFF2-40B4-BE49-F238E27FC236}">
                <a16:creationId xmlns:a16="http://schemas.microsoft.com/office/drawing/2014/main" id="{41506A9A-8FD4-4A7B-A96E-310043936E01}"/>
              </a:ext>
            </a:extLst>
          </p:cNvPr>
          <p:cNvSpPr txBox="1"/>
          <p:nvPr/>
        </p:nvSpPr>
        <p:spPr>
          <a:xfrm>
            <a:off x="6539628" y="6641867"/>
            <a:ext cx="15240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Longer</a:t>
            </a:r>
          </a:p>
        </p:txBody>
      </p:sp>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sp>
        <p:nvSpPr>
          <p:cNvPr id="76" name="TextBox 75">
            <a:extLst>
              <a:ext uri="{FF2B5EF4-FFF2-40B4-BE49-F238E27FC236}">
                <a16:creationId xmlns:a16="http://schemas.microsoft.com/office/drawing/2014/main" id="{1FBA81D4-CE03-37DD-AD7E-2E4C490B5030}"/>
              </a:ext>
            </a:extLst>
          </p:cNvPr>
          <p:cNvSpPr txBox="1"/>
          <p:nvPr/>
        </p:nvSpPr>
        <p:spPr>
          <a:xfrm>
            <a:off x="3884145" y="3767358"/>
            <a:ext cx="2653792"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82B59"/>
                </a:solidFill>
                <a:effectLst/>
                <a:uLnTx/>
                <a:uFillTx/>
                <a:latin typeface="Franklin Gothic Book" panose="020B0503020102020204" pitchFamily="34" charset="0"/>
                <a:ea typeface="+mn-ea"/>
                <a:cs typeface="+mn-cs"/>
              </a:rPr>
              <a:t>DEPENDS ON DETERMINING YOUR:</a:t>
            </a:r>
          </a:p>
        </p:txBody>
      </p:sp>
      <p:cxnSp>
        <p:nvCxnSpPr>
          <p:cNvPr id="77" name="Straight Arrow Connector 76">
            <a:extLst>
              <a:ext uri="{FF2B5EF4-FFF2-40B4-BE49-F238E27FC236}">
                <a16:creationId xmlns:a16="http://schemas.microsoft.com/office/drawing/2014/main" id="{981ABA8F-D1E8-5E3C-699D-9F1B6B8C7287}"/>
              </a:ext>
            </a:extLst>
          </p:cNvPr>
          <p:cNvCxnSpPr>
            <a:cxnSpLocks/>
          </p:cNvCxnSpPr>
          <p:nvPr/>
        </p:nvCxnSpPr>
        <p:spPr>
          <a:xfrm>
            <a:off x="3979439" y="4414412"/>
            <a:ext cx="2463204" cy="0"/>
          </a:xfrm>
          <a:prstGeom prst="straightConnector1">
            <a:avLst/>
          </a:prstGeom>
          <a:ln w="95250" cap="rnd">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75A1C8F-F1BE-B9D3-AB72-08EA32184AB5}"/>
              </a:ext>
            </a:extLst>
          </p:cNvPr>
          <p:cNvCxnSpPr>
            <a:cxnSpLocks/>
          </p:cNvCxnSpPr>
          <p:nvPr/>
        </p:nvCxnSpPr>
        <p:spPr>
          <a:xfrm>
            <a:off x="2391641" y="3386913"/>
            <a:ext cx="5638800" cy="0"/>
          </a:xfrm>
          <a:prstGeom prst="straightConnector1">
            <a:avLst/>
          </a:prstGeom>
          <a:ln w="57150">
            <a:solidFill>
              <a:schemeClr val="bg1">
                <a:alpha val="8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3CC19C2-CD01-9A75-6F43-2C4A2A71C87C}"/>
              </a:ext>
            </a:extLst>
          </p:cNvPr>
          <p:cNvCxnSpPr>
            <a:cxnSpLocks/>
          </p:cNvCxnSpPr>
          <p:nvPr/>
        </p:nvCxnSpPr>
        <p:spPr>
          <a:xfrm>
            <a:off x="3979439" y="5211233"/>
            <a:ext cx="2463204" cy="0"/>
          </a:xfrm>
          <a:prstGeom prst="straightConnector1">
            <a:avLst/>
          </a:prstGeom>
          <a:ln w="95250" cap="rnd">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4EEFCE6-A029-CE0A-CA8F-A973AB76BBD9}"/>
              </a:ext>
            </a:extLst>
          </p:cNvPr>
          <p:cNvCxnSpPr>
            <a:cxnSpLocks/>
          </p:cNvCxnSpPr>
          <p:nvPr/>
        </p:nvCxnSpPr>
        <p:spPr>
          <a:xfrm>
            <a:off x="3979439" y="6045628"/>
            <a:ext cx="2463204" cy="0"/>
          </a:xfrm>
          <a:prstGeom prst="straightConnector1">
            <a:avLst/>
          </a:prstGeom>
          <a:ln w="95250" cap="rnd">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87573F81-EDFC-2A00-25F1-EEEB6ED40D74}"/>
              </a:ext>
            </a:extLst>
          </p:cNvPr>
          <p:cNvCxnSpPr>
            <a:cxnSpLocks/>
          </p:cNvCxnSpPr>
          <p:nvPr/>
        </p:nvCxnSpPr>
        <p:spPr>
          <a:xfrm>
            <a:off x="3979439" y="6798733"/>
            <a:ext cx="2463204" cy="0"/>
          </a:xfrm>
          <a:prstGeom prst="straightConnector1">
            <a:avLst/>
          </a:prstGeom>
          <a:ln w="95250" cap="rnd">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85F1596-75DC-C166-35BD-F775C7EF28AC}"/>
              </a:ext>
            </a:extLst>
          </p:cNvPr>
          <p:cNvSpPr txBox="1"/>
          <p:nvPr/>
        </p:nvSpPr>
        <p:spPr>
          <a:xfrm>
            <a:off x="449263" y="379889"/>
            <a:ext cx="609600" cy="597966"/>
          </a:xfrm>
          <a:prstGeom prst="ellipse">
            <a:avLst/>
          </a:prstGeom>
          <a:solidFill>
            <a:schemeClr val="tx2"/>
          </a:solidFill>
          <a:ln>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1</a:t>
            </a:r>
          </a:p>
        </p:txBody>
      </p:sp>
    </p:spTree>
    <p:extLst>
      <p:ext uri="{BB962C8B-B14F-4D97-AF65-F5344CB8AC3E}">
        <p14:creationId xmlns:p14="http://schemas.microsoft.com/office/powerpoint/2010/main" val="154793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79E51C-5EC5-EFC6-63C5-1EDC7338EC1A}"/>
              </a:ext>
            </a:extLst>
          </p:cNvPr>
          <p:cNvSpPr>
            <a:spLocks noGrp="1"/>
          </p:cNvSpPr>
          <p:nvPr>
            <p:ph type="ctrTitle"/>
          </p:nvPr>
        </p:nvSpPr>
        <p:spPr/>
        <p:txBody>
          <a:bodyPr>
            <a:normAutofit/>
          </a:bodyPr>
          <a:lstStyle/>
          <a:p>
            <a:r>
              <a:rPr lang="en-US" kern="0" dirty="0"/>
              <a:t>       </a:t>
            </a:r>
            <a:r>
              <a:rPr lang="en-US" sz="3200" b="0" kern="0" dirty="0">
                <a:latin typeface="FranklinGothicURWLig" pitchFamily="2" charset="77"/>
              </a:rPr>
              <a:t>Strategy</a:t>
            </a:r>
            <a:r>
              <a:rPr lang="en-US" kern="0" dirty="0"/>
              <a:t> </a:t>
            </a:r>
            <a:br>
              <a:rPr lang="en-US" kern="0" dirty="0"/>
            </a:br>
            <a:r>
              <a:rPr lang="en-US" kern="0" dirty="0"/>
              <a:t>       </a:t>
            </a:r>
            <a:r>
              <a:rPr lang="en-US" dirty="0"/>
              <a:t>Allocating Assets</a:t>
            </a:r>
          </a:p>
        </p:txBody>
      </p:sp>
      <p:sp>
        <p:nvSpPr>
          <p:cNvPr id="4" name="Text Placeholder 3">
            <a:extLst>
              <a:ext uri="{FF2B5EF4-FFF2-40B4-BE49-F238E27FC236}">
                <a16:creationId xmlns:a16="http://schemas.microsoft.com/office/drawing/2014/main" id="{FD04C40A-F295-B2CC-9353-F9B733BBCB4C}"/>
              </a:ext>
            </a:extLst>
          </p:cNvPr>
          <p:cNvSpPr>
            <a:spLocks noGrp="1"/>
          </p:cNvSpPr>
          <p:nvPr>
            <p:ph type="body" sz="quarter" idx="10"/>
          </p:nvPr>
        </p:nvSpPr>
        <p:spPr>
          <a:xfrm>
            <a:off x="754380" y="1607126"/>
            <a:ext cx="8847137" cy="2344114"/>
          </a:xfrm>
        </p:spPr>
        <p:txBody>
          <a:bodyPr/>
          <a:lstStyle/>
          <a:p>
            <a:pPr marL="0" indent="0">
              <a:spcAft>
                <a:spcPts val="1200"/>
              </a:spcAft>
              <a:buNone/>
            </a:pPr>
            <a:r>
              <a:rPr lang="en-US" b="1" dirty="0">
                <a:solidFill>
                  <a:schemeClr val="accent2"/>
                </a:solidFill>
                <a:latin typeface="Franklin Gothic Demi" panose="020B0603020102020204" pitchFamily="34" charset="0"/>
              </a:rPr>
              <a:t>Your allocation strategy is designed to optimize your targeted risk-return profile. </a:t>
            </a:r>
          </a:p>
          <a:p>
            <a:pPr marL="662940" lvl="1" indent="-262890">
              <a:spcAft>
                <a:spcPts val="600"/>
              </a:spcAft>
            </a:pPr>
            <a:r>
              <a:rPr lang="en-US" sz="1400" dirty="0">
                <a:latin typeface="Franklin Gothic Book" panose="020B0503020102020204" pitchFamily="34" charset="0"/>
                <a:cs typeface="Arial" panose="020B0604020202020204" pitchFamily="34" charset="0"/>
              </a:rPr>
              <a:t>Use a broad range of asset classes to enhance the potential to achieve return targets while managing risk.</a:t>
            </a:r>
          </a:p>
          <a:p>
            <a:pPr marL="662940" lvl="1" indent="-262890">
              <a:spcAft>
                <a:spcPts val="600"/>
              </a:spcAft>
            </a:pPr>
            <a:r>
              <a:rPr lang="en-US" sz="1400" dirty="0">
                <a:latin typeface="Franklin Gothic Book" panose="020B0503020102020204" pitchFamily="34" charset="0"/>
                <a:cs typeface="Arial" panose="020B0604020202020204" pitchFamily="34" charset="0"/>
              </a:rPr>
              <a:t>Optimize your asset allocation through sophisticated portfolio modeling based on historical </a:t>
            </a:r>
            <a:br>
              <a:rPr lang="en-US" sz="1400" dirty="0">
                <a:latin typeface="Franklin Gothic Book" panose="020B0503020102020204" pitchFamily="34" charset="0"/>
                <a:cs typeface="Arial" panose="020B0604020202020204" pitchFamily="34" charset="0"/>
              </a:rPr>
            </a:br>
            <a:r>
              <a:rPr lang="en-US" sz="1400" dirty="0">
                <a:latin typeface="Franklin Gothic Book" panose="020B0503020102020204" pitchFamily="34" charset="0"/>
                <a:cs typeface="Arial" panose="020B0604020202020204" pitchFamily="34" charset="0"/>
              </a:rPr>
              <a:t>risk and return data.</a:t>
            </a:r>
          </a:p>
          <a:p>
            <a:pPr marL="662940" lvl="1" indent="-262890">
              <a:spcAft>
                <a:spcPts val="600"/>
              </a:spcAft>
            </a:pPr>
            <a:r>
              <a:rPr lang="en-US" sz="1400" dirty="0">
                <a:latin typeface="Franklin Gothic Book" panose="020B0503020102020204" pitchFamily="34" charset="0"/>
                <a:cs typeface="Arial" panose="020B0604020202020204" pitchFamily="34" charset="0"/>
              </a:rPr>
              <a:t>Apply a long-term strategic approach to asset allocation, avoiding short- or short-intermediate </a:t>
            </a:r>
            <a:br>
              <a:rPr lang="en-US" sz="1400" dirty="0">
                <a:latin typeface="Franklin Gothic Book" panose="020B0503020102020204" pitchFamily="34" charset="0"/>
                <a:cs typeface="Arial" panose="020B0604020202020204" pitchFamily="34" charset="0"/>
              </a:rPr>
            </a:br>
            <a:r>
              <a:rPr lang="en-US" sz="1400" dirty="0">
                <a:latin typeface="Franklin Gothic Book" panose="020B0503020102020204" pitchFamily="34" charset="0"/>
                <a:cs typeface="Arial" panose="020B0604020202020204" pitchFamily="34" charset="0"/>
              </a:rPr>
              <a:t>tactical adjustments to your portfolio.</a:t>
            </a:r>
          </a:p>
          <a:p>
            <a:pPr marL="662940" lvl="1" indent="-262890">
              <a:spcAft>
                <a:spcPts val="600"/>
              </a:spcAft>
            </a:pPr>
            <a:r>
              <a:rPr lang="en-US" sz="1400" dirty="0">
                <a:latin typeface="Franklin Gothic Book" panose="020B0503020102020204" pitchFamily="34" charset="0"/>
                <a:cs typeface="Arial" panose="020B0604020202020204" pitchFamily="34" charset="0"/>
              </a:rPr>
              <a:t>Maintain your allocation strategies by implementing disciplined, research-based rebalancing.</a:t>
            </a:r>
          </a:p>
          <a:p>
            <a:endParaRPr lang="en-US" dirty="0"/>
          </a:p>
        </p:txBody>
      </p:sp>
      <p:cxnSp>
        <p:nvCxnSpPr>
          <p:cNvPr id="5" name="Straight Connector 4">
            <a:extLst>
              <a:ext uri="{FF2B5EF4-FFF2-40B4-BE49-F238E27FC236}">
                <a16:creationId xmlns:a16="http://schemas.microsoft.com/office/drawing/2014/main" id="{423E0DB4-0C49-7252-7D44-B1A1F5329693}"/>
              </a:ext>
            </a:extLst>
          </p:cNvPr>
          <p:cNvCxnSpPr>
            <a:cxnSpLocks/>
          </p:cNvCxnSpPr>
          <p:nvPr/>
        </p:nvCxnSpPr>
        <p:spPr>
          <a:xfrm>
            <a:off x="685800" y="4038600"/>
            <a:ext cx="859379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EA8DF899-1139-3DE0-7987-16A5475CEBC5}"/>
              </a:ext>
            </a:extLst>
          </p:cNvPr>
          <p:cNvGraphicFramePr>
            <a:graphicFrameLocks noChangeAspect="1"/>
          </p:cNvGraphicFramePr>
          <p:nvPr/>
        </p:nvGraphicFramePr>
        <p:xfrm>
          <a:off x="613317" y="4125961"/>
          <a:ext cx="3637073" cy="26174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A51DBAE6-3784-749C-1F4D-10BC53223B56}"/>
              </a:ext>
            </a:extLst>
          </p:cNvPr>
          <p:cNvGraphicFramePr>
            <a:graphicFrameLocks noGrp="1"/>
          </p:cNvGraphicFramePr>
          <p:nvPr/>
        </p:nvGraphicFramePr>
        <p:xfrm>
          <a:off x="4639415" y="4510223"/>
          <a:ext cx="4640175" cy="2325649"/>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430375">
                  <a:extLst>
                    <a:ext uri="{9D8B030D-6E8A-4147-A177-3AD203B41FA5}">
                      <a16:colId xmlns:a16="http://schemas.microsoft.com/office/drawing/2014/main" val="20001"/>
                    </a:ext>
                  </a:extLst>
                </a:gridCol>
              </a:tblGrid>
              <a:tr h="266404">
                <a:tc gridSpan="2">
                  <a:txBody>
                    <a:bodyPr/>
                    <a:lstStyle/>
                    <a:p>
                      <a:pPr algn="ctr"/>
                      <a:endParaRPr lang="en-US" sz="1600" b="0" dirty="0">
                        <a:solidFill>
                          <a:srgbClr val="006E64"/>
                        </a:solidFill>
                        <a:latin typeface="Franklin Gothic Book" panose="020B0503020102020204" pitchFamily="34"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310974">
                <a:tc>
                  <a:txBody>
                    <a:bodyPr/>
                    <a:lstStyle/>
                    <a:p>
                      <a:pPr marL="274320" lvl="1" algn="l" fontAlgn="b"/>
                      <a:r>
                        <a:rPr lang="en-US" sz="1200" b="0" i="0" u="none" strike="noStrike" dirty="0">
                          <a:solidFill>
                            <a:schemeClr val="bg1"/>
                          </a:solidFill>
                          <a:effectLst/>
                          <a:latin typeface="Franklin Gothic Book" panose="020B0503020102020204" pitchFamily="34" charset="0"/>
                        </a:rPr>
                        <a:t>Cash</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alpha val="82031"/>
                      </a:schemeClr>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International Growth</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1"/>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Short Term Fixed Income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1D2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Real Estate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2"/>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Intermediate Fixed Income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1D2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Small Value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10003"/>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TIPS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1D2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Small Growth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10004"/>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International Fixed Income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11D2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International Small Cap</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10005"/>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Large Value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Energy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1914072025"/>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Large Growth</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Natural Resources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2051044109"/>
                  </a:ext>
                </a:extLst>
              </a:tr>
              <a:tr h="249753">
                <a:tc>
                  <a:txBody>
                    <a:bodyPr/>
                    <a:lstStyle/>
                    <a:p>
                      <a:pPr marL="274320" lvl="1" algn="l" fontAlgn="b"/>
                      <a:r>
                        <a:rPr lang="en-US" sz="1200" b="0" i="0" u="none" strike="noStrike" dirty="0">
                          <a:solidFill>
                            <a:schemeClr val="bg1"/>
                          </a:solidFill>
                          <a:effectLst/>
                          <a:latin typeface="Franklin Gothic Book" panose="020B0503020102020204" pitchFamily="34" charset="0"/>
                        </a:rPr>
                        <a:t>International Value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274320" lvl="1" algn="l" fontAlgn="b"/>
                      <a:r>
                        <a:rPr lang="en-US" sz="1200" b="0" i="0" u="none" strike="noStrike" dirty="0">
                          <a:solidFill>
                            <a:schemeClr val="bg1"/>
                          </a:solidFill>
                          <a:effectLst/>
                          <a:latin typeface="Franklin Gothic Book" panose="020B0503020102020204" pitchFamily="34" charset="0"/>
                        </a:rPr>
                        <a:t>Private Equity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10006"/>
                  </a:ext>
                </a:extLst>
              </a:tr>
            </a:tbl>
          </a:graphicData>
        </a:graphic>
      </p:graphicFrame>
      <p:sp>
        <p:nvSpPr>
          <p:cNvPr id="10" name="TextBox 9">
            <a:extLst>
              <a:ext uri="{FF2B5EF4-FFF2-40B4-BE49-F238E27FC236}">
                <a16:creationId xmlns:a16="http://schemas.microsoft.com/office/drawing/2014/main" id="{5A411B92-D7B9-8764-5EB2-5A7E6F33CCC7}"/>
              </a:ext>
            </a:extLst>
          </p:cNvPr>
          <p:cNvSpPr txBox="1"/>
          <p:nvPr/>
        </p:nvSpPr>
        <p:spPr>
          <a:xfrm>
            <a:off x="5393390" y="4278415"/>
            <a:ext cx="27432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C2D58"/>
                </a:solidFill>
                <a:effectLst/>
                <a:uLnTx/>
                <a:uFillTx/>
                <a:latin typeface="Franklin Gothic Medium" panose="020B0603020102020204" pitchFamily="34" charset="0"/>
                <a:ea typeface="+mn-ea"/>
                <a:cs typeface="+mn-cs"/>
              </a:rPr>
              <a:t>Asset Classes</a:t>
            </a:r>
          </a:p>
        </p:txBody>
      </p:sp>
      <p:sp>
        <p:nvSpPr>
          <p:cNvPr id="2" name="Rectangle 1">
            <a:extLst>
              <a:ext uri="{FF2B5EF4-FFF2-40B4-BE49-F238E27FC236}">
                <a16:creationId xmlns:a16="http://schemas.microsoft.com/office/drawing/2014/main" id="{5F06ACB2-E6FF-9B1A-1E6E-7D52E32DC89F}"/>
              </a:ext>
            </a:extLst>
          </p:cNvPr>
          <p:cNvSpPr/>
          <p:nvPr/>
        </p:nvSpPr>
        <p:spPr>
          <a:xfrm>
            <a:off x="875372" y="6672436"/>
            <a:ext cx="178418" cy="194498"/>
          </a:xfrm>
          <a:prstGeom prst="rect">
            <a:avLst/>
          </a:prstGeom>
          <a:solidFill>
            <a:srgbClr val="417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3E1CD8A-0F81-92FF-34CE-51EEAB7E3EF9}"/>
              </a:ext>
            </a:extLst>
          </p:cNvPr>
          <p:cNvSpPr txBox="1"/>
          <p:nvPr/>
        </p:nvSpPr>
        <p:spPr>
          <a:xfrm>
            <a:off x="1053790" y="6651493"/>
            <a:ext cx="58543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Safety</a:t>
            </a:r>
            <a:endParaRPr kumimoji="0" lang="en-US" sz="1000" b="0" i="0" u="none" strike="noStrike" kern="1200" cap="none" spc="0" normalizeH="0" baseline="0" noProof="0" dirty="0">
              <a:ln>
                <a:noFill/>
              </a:ln>
              <a:solidFill>
                <a:srgbClr val="585A5B"/>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20D0F0A-9E78-BAD1-BA90-04D86599557F}"/>
              </a:ext>
            </a:extLst>
          </p:cNvPr>
          <p:cNvSpPr txBox="1"/>
          <p:nvPr/>
        </p:nvSpPr>
        <p:spPr>
          <a:xfrm>
            <a:off x="1968191" y="6651493"/>
            <a:ext cx="58543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Income</a:t>
            </a:r>
            <a:endParaRPr kumimoji="0" lang="en-US" sz="1000" b="0" i="0" u="none" strike="noStrike" kern="1200" cap="none" spc="0" normalizeH="0" baseline="0" noProof="0" dirty="0">
              <a:ln>
                <a:noFill/>
              </a:ln>
              <a:solidFill>
                <a:srgbClr val="585A5B"/>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E2C6CA4-674C-0A88-0E09-E9BA3CF7DDF2}"/>
              </a:ext>
            </a:extLst>
          </p:cNvPr>
          <p:cNvSpPr txBox="1"/>
          <p:nvPr/>
        </p:nvSpPr>
        <p:spPr>
          <a:xfrm>
            <a:off x="2759926" y="6651493"/>
            <a:ext cx="585439"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Growth</a:t>
            </a:r>
            <a:endParaRPr kumimoji="0" lang="en-US" sz="1000" b="0" i="0" u="none" strike="noStrike" kern="1200" cap="none" spc="0" normalizeH="0" baseline="0" noProof="0" dirty="0">
              <a:ln>
                <a:noFill/>
              </a:ln>
              <a:solidFill>
                <a:srgbClr val="585A5B"/>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2C28DFC-5523-29D4-95B9-BCB44BBB4698}"/>
              </a:ext>
            </a:extLst>
          </p:cNvPr>
          <p:cNvSpPr txBox="1"/>
          <p:nvPr/>
        </p:nvSpPr>
        <p:spPr>
          <a:xfrm>
            <a:off x="3564588" y="6651493"/>
            <a:ext cx="786160"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85A5B"/>
                </a:solidFill>
                <a:effectLst/>
                <a:uLnTx/>
                <a:uFillTx/>
                <a:latin typeface="Franklin Gothic Book" panose="020B0503020102020204" pitchFamily="34" charset="0"/>
                <a:ea typeface="+mn-ea"/>
                <a:cs typeface="+mn-cs"/>
              </a:rPr>
              <a:t>Aggressive</a:t>
            </a:r>
            <a:endParaRPr kumimoji="0" lang="en-US" sz="1000" b="0" i="0" u="none" strike="noStrike" kern="1200" cap="none" spc="0" normalizeH="0" baseline="0" noProof="0" dirty="0">
              <a:ln>
                <a:noFill/>
              </a:ln>
              <a:solidFill>
                <a:srgbClr val="585A5B"/>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626C782-2968-D955-8C42-6F73D8B81EC9}"/>
              </a:ext>
            </a:extLst>
          </p:cNvPr>
          <p:cNvSpPr/>
          <p:nvPr/>
        </p:nvSpPr>
        <p:spPr>
          <a:xfrm>
            <a:off x="1756318" y="6672436"/>
            <a:ext cx="178418" cy="1944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C19E178-03BE-7F80-3EB9-D548B14C60A3}"/>
              </a:ext>
            </a:extLst>
          </p:cNvPr>
          <p:cNvSpPr/>
          <p:nvPr/>
        </p:nvSpPr>
        <p:spPr>
          <a:xfrm>
            <a:off x="2581508" y="6672436"/>
            <a:ext cx="178418" cy="1944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64FABEA-7F45-7FAD-6D61-E9628C0D6F30}"/>
              </a:ext>
            </a:extLst>
          </p:cNvPr>
          <p:cNvSpPr/>
          <p:nvPr/>
        </p:nvSpPr>
        <p:spPr>
          <a:xfrm>
            <a:off x="3395547" y="6672436"/>
            <a:ext cx="178418" cy="1944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D19BD2D-E931-89CB-3E67-BE3D3EAC03D9}"/>
              </a:ext>
            </a:extLst>
          </p:cNvPr>
          <p:cNvSpPr txBox="1"/>
          <p:nvPr/>
        </p:nvSpPr>
        <p:spPr>
          <a:xfrm>
            <a:off x="449580" y="385548"/>
            <a:ext cx="609600" cy="597966"/>
          </a:xfrm>
          <a:prstGeom prst="ellipse">
            <a:avLst/>
          </a:prstGeom>
          <a:solidFill>
            <a:schemeClr val="tx2"/>
          </a:solidFill>
          <a:ln>
            <a:solidFill>
              <a:schemeClr val="bg1"/>
            </a:solidFill>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DFFFF"/>
                </a:solidFill>
                <a:effectLst/>
                <a:uLnTx/>
                <a:uFillTx/>
                <a:latin typeface="Franklin Gothic Medium" panose="020B0603020102020204" pitchFamily="34" charset="0"/>
                <a:ea typeface="+mn-ea"/>
                <a:cs typeface="+mn-cs"/>
              </a:rPr>
              <a:t>2</a:t>
            </a:r>
          </a:p>
        </p:txBody>
      </p:sp>
    </p:spTree>
    <p:extLst>
      <p:ext uri="{BB962C8B-B14F-4D97-AF65-F5344CB8AC3E}">
        <p14:creationId xmlns:p14="http://schemas.microsoft.com/office/powerpoint/2010/main" val="342460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a:extLst>
              <a:ext uri="{FF2B5EF4-FFF2-40B4-BE49-F238E27FC236}">
                <a16:creationId xmlns:a16="http://schemas.microsoft.com/office/drawing/2014/main" id="{6B883DD5-464C-CE67-9FE6-BA59DF5039DF}"/>
              </a:ext>
            </a:extLst>
          </p:cNvPr>
          <p:cNvSpPr txBox="1"/>
          <p:nvPr/>
        </p:nvSpPr>
        <p:spPr>
          <a:xfrm>
            <a:off x="2043827" y="2929714"/>
            <a:ext cx="1143001" cy="304800"/>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Cash</a:t>
            </a:r>
          </a:p>
        </p:txBody>
      </p:sp>
      <p:sp>
        <p:nvSpPr>
          <p:cNvPr id="74" name="TextBox 73">
            <a:extLst>
              <a:ext uri="{FF2B5EF4-FFF2-40B4-BE49-F238E27FC236}">
                <a16:creationId xmlns:a16="http://schemas.microsoft.com/office/drawing/2014/main" id="{5C82BCA6-872C-C377-CED1-C631C82BD979}"/>
              </a:ext>
            </a:extLst>
          </p:cNvPr>
          <p:cNvSpPr txBox="1"/>
          <p:nvPr/>
        </p:nvSpPr>
        <p:spPr>
          <a:xfrm>
            <a:off x="3934162" y="2929713"/>
            <a:ext cx="2553759"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Cash, Fixed Income &amp; Equity</a:t>
            </a:r>
          </a:p>
        </p:txBody>
      </p:sp>
      <p:sp>
        <p:nvSpPr>
          <p:cNvPr id="75" name="TextBox 74">
            <a:extLst>
              <a:ext uri="{FF2B5EF4-FFF2-40B4-BE49-F238E27FC236}">
                <a16:creationId xmlns:a16="http://schemas.microsoft.com/office/drawing/2014/main" id="{80E60EC0-576A-51BD-36BA-91F94AD7311D}"/>
              </a:ext>
            </a:extLst>
          </p:cNvPr>
          <p:cNvSpPr txBox="1"/>
          <p:nvPr/>
        </p:nvSpPr>
        <p:spPr>
          <a:xfrm>
            <a:off x="7235255" y="2929713"/>
            <a:ext cx="1133173" cy="367006"/>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FDFFFF"/>
                </a:solidFill>
                <a:effectLst/>
                <a:uLnTx/>
                <a:uFillTx/>
                <a:latin typeface="Franklin Gothic Book" panose="020B0503020102020204" pitchFamily="34" charset="0"/>
                <a:ea typeface="+mn-ea"/>
                <a:cs typeface="+mn-cs"/>
              </a:rPr>
              <a:t>All Equity</a:t>
            </a:r>
          </a:p>
        </p:txBody>
      </p:sp>
      <p:sp>
        <p:nvSpPr>
          <p:cNvPr id="3" name="Title 2">
            <a:extLst>
              <a:ext uri="{FF2B5EF4-FFF2-40B4-BE49-F238E27FC236}">
                <a16:creationId xmlns:a16="http://schemas.microsoft.com/office/drawing/2014/main" id="{37752932-DBD7-DFAE-91EB-DE8B2F611605}"/>
              </a:ext>
            </a:extLst>
          </p:cNvPr>
          <p:cNvSpPr>
            <a:spLocks noGrp="1"/>
          </p:cNvSpPr>
          <p:nvPr>
            <p:ph type="ctrTitle"/>
          </p:nvPr>
        </p:nvSpPr>
        <p:spPr/>
        <p:txBody>
          <a:bodyPr/>
          <a:lstStyle/>
          <a:p>
            <a:r>
              <a:rPr lang="en-US" dirty="0"/>
              <a:t>Annual Asset Class Leaders</a:t>
            </a:r>
          </a:p>
        </p:txBody>
      </p:sp>
      <p:sp>
        <p:nvSpPr>
          <p:cNvPr id="5" name="Text Placeholder 1">
            <a:extLst>
              <a:ext uri="{FF2B5EF4-FFF2-40B4-BE49-F238E27FC236}">
                <a16:creationId xmlns:a16="http://schemas.microsoft.com/office/drawing/2014/main" id="{BF00D8D2-52B4-6D0D-B368-B28E45509A3B}"/>
              </a:ext>
            </a:extLst>
          </p:cNvPr>
          <p:cNvSpPr txBox="1">
            <a:spLocks/>
          </p:cNvSpPr>
          <p:nvPr/>
        </p:nvSpPr>
        <p:spPr>
          <a:xfrm>
            <a:off x="6096000" y="5059685"/>
            <a:ext cx="3113723" cy="381000"/>
          </a:xfrm>
          <a:prstGeom prst="rect">
            <a:avLst/>
          </a:prstGeom>
        </p:spPr>
        <p:txBody>
          <a:bodyPr vert="horz" lIns="91440" tIns="45720" rIns="91440" bIns="45720" rtlCol="0">
            <a:noAutofit/>
          </a:bodyPr>
          <a:lstStyle>
            <a:lvl1pPr marL="282869" indent="-282869" algn="l" rtl="0" eaLnBrk="1" fontAlgn="base" hangingPunct="1">
              <a:lnSpc>
                <a:spcPts val="2310"/>
              </a:lnSpc>
              <a:spcBef>
                <a:spcPts val="0"/>
              </a:spcBef>
              <a:spcAft>
                <a:spcPts val="495"/>
              </a:spcAft>
              <a:buChar char="•"/>
              <a:defRPr sz="1815" b="0">
                <a:solidFill>
                  <a:schemeClr val="tx1">
                    <a:lumMod val="65000"/>
                    <a:lumOff val="35000"/>
                  </a:schemeClr>
                </a:solidFill>
                <a:latin typeface="+mn-lt"/>
                <a:ea typeface="+mn-ea"/>
                <a:cs typeface="+mn-cs"/>
              </a:defRPr>
            </a:lvl1pPr>
            <a:lvl2pPr marL="612882" indent="-235725" algn="l" rtl="0" eaLnBrk="1" fontAlgn="base" hangingPunct="1">
              <a:lnSpc>
                <a:spcPts val="2310"/>
              </a:lnSpc>
              <a:spcBef>
                <a:spcPts val="0"/>
              </a:spcBef>
              <a:spcAft>
                <a:spcPts val="495"/>
              </a:spcAft>
              <a:buFont typeface="Arial" charset="0"/>
              <a:buChar char="•"/>
              <a:defRPr sz="1815" b="0">
                <a:solidFill>
                  <a:schemeClr val="tx1">
                    <a:lumMod val="65000"/>
                    <a:lumOff val="35000"/>
                  </a:schemeClr>
                </a:solidFill>
                <a:latin typeface="+mn-lt"/>
              </a:defRPr>
            </a:lvl2pPr>
            <a:lvl3pPr marL="942896" indent="-188579" algn="l" rtl="0" eaLnBrk="1" fontAlgn="base" hangingPunct="1">
              <a:lnSpc>
                <a:spcPts val="2310"/>
              </a:lnSpc>
              <a:spcBef>
                <a:spcPts val="0"/>
              </a:spcBef>
              <a:spcAft>
                <a:spcPts val="495"/>
              </a:spcAft>
              <a:buFont typeface="Arial" charset="0"/>
              <a:buChar char="•"/>
              <a:defRPr sz="1815" b="0">
                <a:solidFill>
                  <a:schemeClr val="tx1">
                    <a:lumMod val="65000"/>
                    <a:lumOff val="35000"/>
                  </a:schemeClr>
                </a:solidFill>
                <a:latin typeface="+mn-lt"/>
              </a:defRPr>
            </a:lvl3pPr>
            <a:lvl4pPr marL="1320055" indent="-188579" algn="l" rtl="0" eaLnBrk="1" fontAlgn="base" hangingPunct="1">
              <a:lnSpc>
                <a:spcPts val="2310"/>
              </a:lnSpc>
              <a:spcBef>
                <a:spcPts val="0"/>
              </a:spcBef>
              <a:spcAft>
                <a:spcPts val="495"/>
              </a:spcAft>
              <a:buFont typeface="Arial" charset="0"/>
              <a:buChar char="•"/>
              <a:defRPr sz="1815" b="0">
                <a:solidFill>
                  <a:schemeClr val="tx1">
                    <a:lumMod val="65000"/>
                    <a:lumOff val="35000"/>
                  </a:schemeClr>
                </a:solidFill>
                <a:latin typeface="+mn-lt"/>
              </a:defRPr>
            </a:lvl4pPr>
            <a:lvl5pPr marL="1697213" indent="-188579" algn="l" rtl="0" eaLnBrk="1" fontAlgn="base" hangingPunct="1">
              <a:lnSpc>
                <a:spcPts val="2310"/>
              </a:lnSpc>
              <a:spcBef>
                <a:spcPts val="0"/>
              </a:spcBef>
              <a:spcAft>
                <a:spcPts val="495"/>
              </a:spcAft>
              <a:buFont typeface="Arial" charset="0"/>
              <a:buChar char="•"/>
              <a:defRPr sz="1815" b="0">
                <a:solidFill>
                  <a:schemeClr val="tx1">
                    <a:lumMod val="65000"/>
                    <a:lumOff val="35000"/>
                  </a:schemeClr>
                </a:solidFill>
                <a:latin typeface="+mn-lt"/>
              </a:defRPr>
            </a:lvl5pPr>
            <a:lvl6pPr marL="2074371" indent="-188579" algn="l" rtl="0" eaLnBrk="1" fontAlgn="base" hangingPunct="1">
              <a:spcBef>
                <a:spcPct val="20000"/>
              </a:spcBef>
              <a:spcAft>
                <a:spcPct val="0"/>
              </a:spcAft>
              <a:buChar char="»"/>
              <a:defRPr sz="1155">
                <a:solidFill>
                  <a:schemeClr val="tx1"/>
                </a:solidFill>
                <a:latin typeface="+mn-lt"/>
              </a:defRPr>
            </a:lvl6pPr>
            <a:lvl7pPr marL="2451529" indent="-188579" algn="l" rtl="0" eaLnBrk="1" fontAlgn="base" hangingPunct="1">
              <a:spcBef>
                <a:spcPct val="20000"/>
              </a:spcBef>
              <a:spcAft>
                <a:spcPct val="0"/>
              </a:spcAft>
              <a:buChar char="»"/>
              <a:defRPr sz="1155">
                <a:solidFill>
                  <a:schemeClr val="tx1"/>
                </a:solidFill>
                <a:latin typeface="+mn-lt"/>
              </a:defRPr>
            </a:lvl7pPr>
            <a:lvl8pPr marL="2828688" indent="-188579" algn="l" rtl="0" eaLnBrk="1" fontAlgn="base" hangingPunct="1">
              <a:spcBef>
                <a:spcPct val="20000"/>
              </a:spcBef>
              <a:spcAft>
                <a:spcPct val="0"/>
              </a:spcAft>
              <a:buChar char="»"/>
              <a:defRPr sz="1155">
                <a:solidFill>
                  <a:schemeClr val="tx1"/>
                </a:solidFill>
                <a:latin typeface="+mn-lt"/>
              </a:defRPr>
            </a:lvl8pPr>
            <a:lvl9pPr marL="3205846" indent="-188579" algn="l" rtl="0" eaLnBrk="1" fontAlgn="base" hangingPunct="1">
              <a:spcBef>
                <a:spcPct val="20000"/>
              </a:spcBef>
              <a:spcAft>
                <a:spcPct val="0"/>
              </a:spcAft>
              <a:buChar char="»"/>
              <a:defRPr sz="1155">
                <a:solidFill>
                  <a:schemeClr val="tx1"/>
                </a:solidFill>
                <a:latin typeface="+mn-lt"/>
              </a:defRPr>
            </a:lvl9pPr>
          </a:lstStyle>
          <a:p>
            <a:pPr marL="0" marR="0" lvl="0" indent="0" algn="ctr" defTabSz="914400" rtl="0" eaLnBrk="1" fontAlgn="base" latinLnBrk="0" hangingPunct="1">
              <a:lnSpc>
                <a:spcPts val="2310"/>
              </a:lnSpc>
              <a:spcBef>
                <a:spcPts val="0"/>
              </a:spcBef>
              <a:spcAft>
                <a:spcPts val="495"/>
              </a:spcAft>
              <a:buClrTx/>
              <a:buSzTx/>
              <a:buFontTx/>
              <a:buNone/>
              <a:tabLst>
                <a:tab pos="6964501" algn="r"/>
              </a:tabLst>
              <a:defRPr/>
            </a:pPr>
            <a:endParaRPr kumimoji="0" lang="en-US" sz="1200" b="0" i="0" u="none" strike="noStrike" kern="0" cap="none" spc="0" normalizeH="0" baseline="0" noProof="0" dirty="0">
              <a:ln>
                <a:noFill/>
              </a:ln>
              <a:solidFill>
                <a:prstClr val="black">
                  <a:lumMod val="65000"/>
                  <a:lumOff val="35000"/>
                </a:prstClr>
              </a:solidFill>
              <a:effectLst/>
              <a:uLnTx/>
              <a:uFillTx/>
              <a:latin typeface="Franklin Gothic Book"/>
              <a:ea typeface="+mn-ea"/>
              <a:cs typeface="+mn-cs"/>
            </a:endParaRPr>
          </a:p>
        </p:txBody>
      </p:sp>
      <p:graphicFrame>
        <p:nvGraphicFramePr>
          <p:cNvPr id="2" name="Table 1">
            <a:extLst>
              <a:ext uri="{FF2B5EF4-FFF2-40B4-BE49-F238E27FC236}">
                <a16:creationId xmlns:a16="http://schemas.microsoft.com/office/drawing/2014/main" id="{7AD7C560-ED65-C4AF-B8EC-4C135AEC4207}"/>
              </a:ext>
            </a:extLst>
          </p:cNvPr>
          <p:cNvGraphicFramePr>
            <a:graphicFrameLocks noGrp="1"/>
          </p:cNvGraphicFramePr>
          <p:nvPr/>
        </p:nvGraphicFramePr>
        <p:xfrm>
          <a:off x="3040" y="990600"/>
          <a:ext cx="10055356" cy="6245352"/>
        </p:xfrm>
        <a:graphic>
          <a:graphicData uri="http://schemas.openxmlformats.org/drawingml/2006/table">
            <a:tbl>
              <a:tblPr/>
              <a:tblGrid>
                <a:gridCol w="560024">
                  <a:extLst>
                    <a:ext uri="{9D8B030D-6E8A-4147-A177-3AD203B41FA5}">
                      <a16:colId xmlns:a16="http://schemas.microsoft.com/office/drawing/2014/main" val="1830109922"/>
                    </a:ext>
                  </a:extLst>
                </a:gridCol>
                <a:gridCol w="560024">
                  <a:extLst>
                    <a:ext uri="{9D8B030D-6E8A-4147-A177-3AD203B41FA5}">
                      <a16:colId xmlns:a16="http://schemas.microsoft.com/office/drawing/2014/main" val="3856947362"/>
                    </a:ext>
                  </a:extLst>
                </a:gridCol>
                <a:gridCol w="560024">
                  <a:extLst>
                    <a:ext uri="{9D8B030D-6E8A-4147-A177-3AD203B41FA5}">
                      <a16:colId xmlns:a16="http://schemas.microsoft.com/office/drawing/2014/main" val="2931466104"/>
                    </a:ext>
                  </a:extLst>
                </a:gridCol>
                <a:gridCol w="560024">
                  <a:extLst>
                    <a:ext uri="{9D8B030D-6E8A-4147-A177-3AD203B41FA5}">
                      <a16:colId xmlns:a16="http://schemas.microsoft.com/office/drawing/2014/main" val="3289117629"/>
                    </a:ext>
                  </a:extLst>
                </a:gridCol>
                <a:gridCol w="560024">
                  <a:extLst>
                    <a:ext uri="{9D8B030D-6E8A-4147-A177-3AD203B41FA5}">
                      <a16:colId xmlns:a16="http://schemas.microsoft.com/office/drawing/2014/main" val="2868279909"/>
                    </a:ext>
                  </a:extLst>
                </a:gridCol>
                <a:gridCol w="560024">
                  <a:extLst>
                    <a:ext uri="{9D8B030D-6E8A-4147-A177-3AD203B41FA5}">
                      <a16:colId xmlns:a16="http://schemas.microsoft.com/office/drawing/2014/main" val="401036099"/>
                    </a:ext>
                  </a:extLst>
                </a:gridCol>
                <a:gridCol w="560024">
                  <a:extLst>
                    <a:ext uri="{9D8B030D-6E8A-4147-A177-3AD203B41FA5}">
                      <a16:colId xmlns:a16="http://schemas.microsoft.com/office/drawing/2014/main" val="2080134512"/>
                    </a:ext>
                  </a:extLst>
                </a:gridCol>
                <a:gridCol w="560024">
                  <a:extLst>
                    <a:ext uri="{9D8B030D-6E8A-4147-A177-3AD203B41FA5}">
                      <a16:colId xmlns:a16="http://schemas.microsoft.com/office/drawing/2014/main" val="1571699413"/>
                    </a:ext>
                  </a:extLst>
                </a:gridCol>
                <a:gridCol w="560024">
                  <a:extLst>
                    <a:ext uri="{9D8B030D-6E8A-4147-A177-3AD203B41FA5}">
                      <a16:colId xmlns:a16="http://schemas.microsoft.com/office/drawing/2014/main" val="496885172"/>
                    </a:ext>
                  </a:extLst>
                </a:gridCol>
                <a:gridCol w="560024">
                  <a:extLst>
                    <a:ext uri="{9D8B030D-6E8A-4147-A177-3AD203B41FA5}">
                      <a16:colId xmlns:a16="http://schemas.microsoft.com/office/drawing/2014/main" val="3035273204"/>
                    </a:ext>
                  </a:extLst>
                </a:gridCol>
                <a:gridCol w="560024">
                  <a:extLst>
                    <a:ext uri="{9D8B030D-6E8A-4147-A177-3AD203B41FA5}">
                      <a16:colId xmlns:a16="http://schemas.microsoft.com/office/drawing/2014/main" val="2768697644"/>
                    </a:ext>
                  </a:extLst>
                </a:gridCol>
                <a:gridCol w="560024">
                  <a:extLst>
                    <a:ext uri="{9D8B030D-6E8A-4147-A177-3AD203B41FA5}">
                      <a16:colId xmlns:a16="http://schemas.microsoft.com/office/drawing/2014/main" val="906103740"/>
                    </a:ext>
                  </a:extLst>
                </a:gridCol>
                <a:gridCol w="560024">
                  <a:extLst>
                    <a:ext uri="{9D8B030D-6E8A-4147-A177-3AD203B41FA5}">
                      <a16:colId xmlns:a16="http://schemas.microsoft.com/office/drawing/2014/main" val="1232206167"/>
                    </a:ext>
                  </a:extLst>
                </a:gridCol>
                <a:gridCol w="560024">
                  <a:extLst>
                    <a:ext uri="{9D8B030D-6E8A-4147-A177-3AD203B41FA5}">
                      <a16:colId xmlns:a16="http://schemas.microsoft.com/office/drawing/2014/main" val="2069726853"/>
                    </a:ext>
                  </a:extLst>
                </a:gridCol>
                <a:gridCol w="560024">
                  <a:extLst>
                    <a:ext uri="{9D8B030D-6E8A-4147-A177-3AD203B41FA5}">
                      <a16:colId xmlns:a16="http://schemas.microsoft.com/office/drawing/2014/main" val="2561910401"/>
                    </a:ext>
                  </a:extLst>
                </a:gridCol>
                <a:gridCol w="560024">
                  <a:extLst>
                    <a:ext uri="{9D8B030D-6E8A-4147-A177-3AD203B41FA5}">
                      <a16:colId xmlns:a16="http://schemas.microsoft.com/office/drawing/2014/main" val="246071054"/>
                    </a:ext>
                  </a:extLst>
                </a:gridCol>
                <a:gridCol w="560024">
                  <a:extLst>
                    <a:ext uri="{9D8B030D-6E8A-4147-A177-3AD203B41FA5}">
                      <a16:colId xmlns:a16="http://schemas.microsoft.com/office/drawing/2014/main" val="3522236586"/>
                    </a:ext>
                  </a:extLst>
                </a:gridCol>
                <a:gridCol w="534948">
                  <a:extLst>
                    <a:ext uri="{9D8B030D-6E8A-4147-A177-3AD203B41FA5}">
                      <a16:colId xmlns:a16="http://schemas.microsoft.com/office/drawing/2014/main" val="2621525748"/>
                    </a:ext>
                  </a:extLst>
                </a:gridCol>
              </a:tblGrid>
              <a:tr h="433304">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2006</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2007</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2008</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2009</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a:solidFill>
                            <a:srgbClr val="007066"/>
                          </a:solidFill>
                          <a:effectLst/>
                          <a:latin typeface="Franklin Gothic Medium" panose="020B0603020102020204" pitchFamily="34" charset="0"/>
                        </a:rPr>
                        <a:t>2010</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2011</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a:solidFill>
                            <a:srgbClr val="007066"/>
                          </a:solidFill>
                          <a:effectLst/>
                          <a:latin typeface="Franklin Gothic Medium" panose="020B0603020102020204" pitchFamily="34" charset="0"/>
                        </a:rPr>
                        <a:t>2012</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2013</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a:solidFill>
                            <a:srgbClr val="007066"/>
                          </a:solidFill>
                          <a:effectLst/>
                          <a:latin typeface="Franklin Gothic Medium" panose="020B0603020102020204" pitchFamily="34" charset="0"/>
                        </a:rPr>
                        <a:t>2014</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2015</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a:solidFill>
                            <a:srgbClr val="007066"/>
                          </a:solidFill>
                          <a:effectLst/>
                          <a:latin typeface="Franklin Gothic Medium" panose="020B0603020102020204" pitchFamily="34" charset="0"/>
                        </a:rPr>
                        <a:t>2016</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2017</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2018</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2019</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2020</a:t>
                      </a:r>
                    </a:p>
                  </a:txBody>
                  <a:tcPr marL="7865" marR="7865" marT="786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2021</a:t>
                      </a:r>
                    </a:p>
                  </a:txBody>
                  <a:tcPr marL="7865" marR="7865" marT="786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50" b="0" i="0" u="none" strike="noStrike" dirty="0">
                          <a:solidFill>
                            <a:srgbClr val="007066"/>
                          </a:solidFill>
                          <a:effectLst/>
                          <a:latin typeface="Franklin Gothic Medium" panose="020B0603020102020204" pitchFamily="34" charset="0"/>
                        </a:rPr>
                        <a:t>2022</a:t>
                      </a:r>
                    </a:p>
                  </a:txBody>
                  <a:tcPr marL="7865" marR="7865" marT="786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b"/>
                      <a:r>
                        <a:rPr lang="en-US" sz="900" b="0" i="0" u="none" strike="noStrike" dirty="0">
                          <a:solidFill>
                            <a:srgbClr val="007066"/>
                          </a:solidFill>
                          <a:effectLst/>
                          <a:latin typeface="Franklin Gothic Medium" panose="020B0603020102020204" pitchFamily="34" charset="0"/>
                        </a:rPr>
                        <a:t>Through 06/30/23</a:t>
                      </a:r>
                    </a:p>
                  </a:txBody>
                  <a:tcPr marL="7865" marR="7865" marT="7865" marB="0" anchor="b">
                    <a:lnL>
                      <a:noFill/>
                    </a:lnL>
                    <a:lnR>
                      <a:noFill/>
                    </a:lnR>
                    <a:lnT>
                      <a:noFill/>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2730154"/>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Arial" panose="020B06040202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extLst>
                  <a:ext uri="{0D108BD9-81ED-4DB2-BD59-A6C34878D82A}">
                    <a16:rowId xmlns:a16="http://schemas.microsoft.com/office/drawing/2014/main" val="2200186922"/>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extLst>
                  <a:ext uri="{0D108BD9-81ED-4DB2-BD59-A6C34878D82A}">
                    <a16:rowId xmlns:a16="http://schemas.microsoft.com/office/drawing/2014/main" val="3334613157"/>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extLst>
                  <a:ext uri="{0D108BD9-81ED-4DB2-BD59-A6C34878D82A}">
                    <a16:rowId xmlns:a16="http://schemas.microsoft.com/office/drawing/2014/main" val="3958433849"/>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extLst>
                  <a:ext uri="{0D108BD9-81ED-4DB2-BD59-A6C34878D82A}">
                    <a16:rowId xmlns:a16="http://schemas.microsoft.com/office/drawing/2014/main" val="1006965763"/>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extLst>
                  <a:ext uri="{0D108BD9-81ED-4DB2-BD59-A6C34878D82A}">
                    <a16:rowId xmlns:a16="http://schemas.microsoft.com/office/drawing/2014/main" val="2183633699"/>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extLst>
                  <a:ext uri="{0D108BD9-81ED-4DB2-BD59-A6C34878D82A}">
                    <a16:rowId xmlns:a16="http://schemas.microsoft.com/office/drawing/2014/main" val="185640946"/>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dirty="0">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extLst>
                  <a:ext uri="{0D108BD9-81ED-4DB2-BD59-A6C34878D82A}">
                    <a16:rowId xmlns:a16="http://schemas.microsoft.com/office/drawing/2014/main" val="103987375"/>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extLst>
                  <a:ext uri="{0D108BD9-81ED-4DB2-BD59-A6C34878D82A}">
                    <a16:rowId xmlns:a16="http://schemas.microsoft.com/office/drawing/2014/main" val="2565976126"/>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extLst>
                  <a:ext uri="{0D108BD9-81ED-4DB2-BD59-A6C34878D82A}">
                    <a16:rowId xmlns:a16="http://schemas.microsoft.com/office/drawing/2014/main" val="1905525144"/>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extLst>
                  <a:ext uri="{0D108BD9-81ED-4DB2-BD59-A6C34878D82A}">
                    <a16:rowId xmlns:a16="http://schemas.microsoft.com/office/drawing/2014/main" val="2202135319"/>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extLst>
                  <a:ext uri="{0D108BD9-81ED-4DB2-BD59-A6C34878D82A}">
                    <a16:rowId xmlns:a16="http://schemas.microsoft.com/office/drawing/2014/main" val="3608310906"/>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extLst>
                  <a:ext uri="{0D108BD9-81ED-4DB2-BD59-A6C34878D82A}">
                    <a16:rowId xmlns:a16="http://schemas.microsoft.com/office/drawing/2014/main" val="2814371303"/>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DCEB8"/>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extLst>
                  <a:ext uri="{0D108BD9-81ED-4DB2-BD59-A6C34878D82A}">
                    <a16:rowId xmlns:a16="http://schemas.microsoft.com/office/drawing/2014/main" val="2938272779"/>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1A59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11D21"/>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extLst>
                  <a:ext uri="{0D108BD9-81ED-4DB2-BD59-A6C34878D82A}">
                    <a16:rowId xmlns:a16="http://schemas.microsoft.com/office/drawing/2014/main" val="2032834794"/>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Val.</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A2D59"/>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Nat. Res.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2203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Cash</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706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IT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1171A"/>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Small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F6C8B"/>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dirty="0">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6851211"/>
                  </a:ext>
                </a:extLst>
              </a:tr>
              <a:tr h="36325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REIT</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57C6E"/>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SC</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3ABB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TIPS</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44A4D"/>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Intl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BE2D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1" i="0" u="none" strike="noStrike">
                          <a:effectLst/>
                          <a:latin typeface="Franklin Gothic Book" panose="020B0503020102020204" pitchFamily="34" charset="0"/>
                        </a:rPr>
                        <a:t>Zero</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solidFill>
                            <a:srgbClr val="FFFFFF"/>
                          </a:solidFill>
                          <a:effectLst/>
                          <a:latin typeface="Franklin Gothic Book" panose="020B0503020102020204" pitchFamily="34" charset="0"/>
                        </a:rPr>
                        <a:t>Intl. Bond</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611114"/>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a:effectLst/>
                          <a:latin typeface="Franklin Gothic Book" panose="020B0503020102020204" pitchFamily="34" charset="0"/>
                        </a:rPr>
                        <a:t>Large Gr.</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D8C6"/>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algn="ctr" fontAlgn="ctr"/>
                      <a:r>
                        <a:rPr lang="en-US" sz="950" b="0" i="0" u="none" strike="noStrike" dirty="0">
                          <a:solidFill>
                            <a:srgbClr val="FFFFFF"/>
                          </a:solidFill>
                          <a:effectLst/>
                          <a:latin typeface="Franklin Gothic Book" panose="020B0503020102020204" pitchFamily="34" charset="0"/>
                        </a:rPr>
                        <a:t>Energy</a:t>
                      </a:r>
                    </a:p>
                  </a:txBody>
                  <a:tcPr marL="7882" marR="7882" marT="788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808080"/>
                    </a:solidFill>
                  </a:tcPr>
                </a:tc>
                <a:extLst>
                  <a:ext uri="{0D108BD9-81ED-4DB2-BD59-A6C34878D82A}">
                    <a16:rowId xmlns:a16="http://schemas.microsoft.com/office/drawing/2014/main" val="3982263893"/>
                  </a:ext>
                </a:extLst>
              </a:tr>
            </a:tbl>
          </a:graphicData>
        </a:graphic>
      </p:graphicFrame>
    </p:spTree>
    <p:extLst>
      <p:ext uri="{BB962C8B-B14F-4D97-AF65-F5344CB8AC3E}">
        <p14:creationId xmlns:p14="http://schemas.microsoft.com/office/powerpoint/2010/main" val="3418443397"/>
      </p:ext>
    </p:extLst>
  </p:cSld>
  <p:clrMapOvr>
    <a:masterClrMapping/>
  </p:clrMapOvr>
</p:sld>
</file>

<file path=ppt/theme/theme1.xml><?xml version="1.0" encoding="utf-8"?>
<a:theme xmlns:a="http://schemas.openxmlformats.org/drawingml/2006/main" name="Office Theme">
  <a:themeElements>
    <a:clrScheme name="Mason Color Set">
      <a:dk1>
        <a:srgbClr val="585A5B"/>
      </a:dk1>
      <a:lt1>
        <a:srgbClr val="FDFFFF"/>
      </a:lt1>
      <a:dk2>
        <a:srgbClr val="1C2D58"/>
      </a:dk2>
      <a:lt2>
        <a:srgbClr val="F0EFF1"/>
      </a:lt2>
      <a:accent1>
        <a:srgbClr val="005851"/>
      </a:accent1>
      <a:accent2>
        <a:srgbClr val="1C2D58"/>
      </a:accent2>
      <a:accent3>
        <a:srgbClr val="DDCCB8"/>
      </a:accent3>
      <a:accent4>
        <a:srgbClr val="595959"/>
      </a:accent4>
      <a:accent5>
        <a:srgbClr val="A01B21"/>
      </a:accent5>
      <a:accent6>
        <a:srgbClr val="ECEEEE"/>
      </a:accent6>
      <a:hlink>
        <a:srgbClr val="182C57"/>
      </a:hlink>
      <a:folHlink>
        <a:srgbClr val="00575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Mason Color Set">
      <a:dk1>
        <a:srgbClr val="585A5B"/>
      </a:dk1>
      <a:lt1>
        <a:srgbClr val="FDFFFF"/>
      </a:lt1>
      <a:dk2>
        <a:srgbClr val="1C2D58"/>
      </a:dk2>
      <a:lt2>
        <a:srgbClr val="F0EFF1"/>
      </a:lt2>
      <a:accent1>
        <a:srgbClr val="005851"/>
      </a:accent1>
      <a:accent2>
        <a:srgbClr val="1C2D58"/>
      </a:accent2>
      <a:accent3>
        <a:srgbClr val="DDCCB8"/>
      </a:accent3>
      <a:accent4>
        <a:srgbClr val="595959"/>
      </a:accent4>
      <a:accent5>
        <a:srgbClr val="A01B21"/>
      </a:accent5>
      <a:accent6>
        <a:srgbClr val="ECEEEE"/>
      </a:accent6>
      <a:hlink>
        <a:srgbClr val="182C57"/>
      </a:hlink>
      <a:folHlink>
        <a:srgbClr val="0057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6299</TotalTime>
  <Words>3460</Words>
  <Application>Microsoft Office PowerPoint</Application>
  <PresentationFormat>Custom</PresentationFormat>
  <Paragraphs>673</Paragraphs>
  <Slides>32</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Calibri</vt:lpstr>
      <vt:lpstr>Calibri Light</vt:lpstr>
      <vt:lpstr>Courier New</vt:lpstr>
      <vt:lpstr>Franklin Gothic Book</vt:lpstr>
      <vt:lpstr>Franklin Gothic Demi</vt:lpstr>
      <vt:lpstr>Franklin Gothic Demi Cond</vt:lpstr>
      <vt:lpstr>Franklin Gothic Medium</vt:lpstr>
      <vt:lpstr>Franklin Gothic Medium Cond</vt:lpstr>
      <vt:lpstr>FranklinGothicURWBoo</vt:lpstr>
      <vt:lpstr>FranklinGothicURWLig</vt:lpstr>
      <vt:lpstr>Office Theme</vt:lpstr>
      <vt:lpstr>Custom Design</vt:lpstr>
      <vt:lpstr>Data and Performance  Aggregation</vt:lpstr>
      <vt:lpstr>Today’s Presenter from Mason</vt:lpstr>
      <vt:lpstr>What is Data Aggregation?</vt:lpstr>
      <vt:lpstr>Mason – In Brief</vt:lpstr>
      <vt:lpstr>Committed to Those Who Serve</vt:lpstr>
      <vt:lpstr>A Rigorous Investment Process</vt:lpstr>
      <vt:lpstr>       Assessment         Getting to Know You</vt:lpstr>
      <vt:lpstr>       Strategy         Allocating Assets</vt:lpstr>
      <vt:lpstr>Annual Asset Class Leaders</vt:lpstr>
      <vt:lpstr>       Implementation         A Powerful Approach to Fund Selection</vt:lpstr>
      <vt:lpstr>       Management        Portfolio Review: Disciplined Rebalancing</vt:lpstr>
      <vt:lpstr>Data Aggregation</vt:lpstr>
      <vt:lpstr>An Efficient Data Aggregation Process</vt:lpstr>
      <vt:lpstr>The Benefits of Data Aggregation</vt:lpstr>
      <vt:lpstr>An Efficient Data Aggregation Process</vt:lpstr>
      <vt:lpstr>Differences in Data Presentation (1 of 2)</vt:lpstr>
      <vt:lpstr>Differences in Data Presentation (2 of 2)</vt:lpstr>
      <vt:lpstr>Reporting Levels</vt:lpstr>
      <vt:lpstr>Performance Reporting Detail</vt:lpstr>
      <vt:lpstr>Client Portal Screen Samples and Sample Report Pages  </vt:lpstr>
      <vt:lpstr>Client Portal Screen Samples</vt:lpstr>
      <vt:lpstr> Reporting – Client Portal Sample Screens  Daily Views of Client Information</vt:lpstr>
      <vt:lpstr>Sample Monthly/Quarterly Report Pages</vt:lpstr>
      <vt:lpstr> Reporting – Sample Pages  Save Time &amp; Improve Data Accuracy</vt:lpstr>
      <vt:lpstr> Reporting – Sample Pages  Save Time &amp; Improve Data Accuracy</vt:lpstr>
      <vt:lpstr> Reporting – Sample Pages  Save Time &amp; Improve Data Accuracy</vt:lpstr>
      <vt:lpstr> Reporting – Sample Pages  Save Time &amp; Improve Data Accuracy</vt:lpstr>
      <vt:lpstr> Reporting – Sample Pages  Save Time &amp; Improve Data Accuracy</vt:lpstr>
      <vt:lpstr> Reporting – Sample Pages  Save Time &amp; Improve Data Accuracy</vt:lpstr>
      <vt:lpstr>Disclosures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Finn</dc:creator>
  <cp:lastModifiedBy>William Thorpe</cp:lastModifiedBy>
  <cp:revision>54</cp:revision>
  <dcterms:created xsi:type="dcterms:W3CDTF">2023-03-29T18:08:59Z</dcterms:created>
  <dcterms:modified xsi:type="dcterms:W3CDTF">2023-10-08T12:48:05Z</dcterms:modified>
</cp:coreProperties>
</file>