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71" r:id="rId4"/>
    <p:sldId id="268" r:id="rId5"/>
    <p:sldId id="270" r:id="rId6"/>
    <p:sldId id="259" r:id="rId7"/>
    <p:sldId id="269" r:id="rId8"/>
    <p:sldId id="265" r:id="rId9"/>
    <p:sldId id="266" r:id="rId10"/>
    <p:sldId id="263" r:id="rId11"/>
    <p:sldId id="264" r:id="rId12"/>
    <p:sldId id="267" r:id="rId13"/>
    <p:sldId id="275" r:id="rId14"/>
    <p:sldId id="273" r:id="rId15"/>
    <p:sldId id="276" r:id="rId16"/>
    <p:sldId id="272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9746-B66E-4FEE-B846-26346FE8EDD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A1B-EAE9-429F-B1DB-816F65BA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76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9746-B66E-4FEE-B846-26346FE8EDD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A1B-EAE9-429F-B1DB-816F65BA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64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9746-B66E-4FEE-B846-26346FE8EDD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A1B-EAE9-429F-B1DB-816F65BA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6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9746-B66E-4FEE-B846-26346FE8EDD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A1B-EAE9-429F-B1DB-816F65BA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15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9746-B66E-4FEE-B846-26346FE8EDD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A1B-EAE9-429F-B1DB-816F65BA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6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9746-B66E-4FEE-B846-26346FE8EDD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A1B-EAE9-429F-B1DB-816F65BA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99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9746-B66E-4FEE-B846-26346FE8EDD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A1B-EAE9-429F-B1DB-816F65BA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9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9746-B66E-4FEE-B846-26346FE8EDD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A1B-EAE9-429F-B1DB-816F65BA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4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9746-B66E-4FEE-B846-26346FE8EDD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A1B-EAE9-429F-B1DB-816F65BA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4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9746-B66E-4FEE-B846-26346FE8EDD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A1B-EAE9-429F-B1DB-816F65BA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7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9746-B66E-4FEE-B846-26346FE8EDD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A1B-EAE9-429F-B1DB-816F65BA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4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69746-B66E-4FEE-B846-26346FE8EDD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E1A1B-EAE9-429F-B1DB-816F65BA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6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leadershipfv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scvfoundation.org/cis-for-nonprofit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789" y="0"/>
            <a:ext cx="14488732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18283" y="2845349"/>
            <a:ext cx="5855677" cy="1325563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Capacity Building Opportunities</a:t>
            </a:r>
            <a:endParaRPr lang="en-US" sz="66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08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6B8C5A4-8C35-D742-AE06-9DAB4CF2AC29}"/>
              </a:ext>
            </a:extLst>
          </p:cNvPr>
          <p:cNvSpPr txBox="1"/>
          <p:nvPr/>
        </p:nvSpPr>
        <p:spPr>
          <a:xfrm>
            <a:off x="702035" y="2020547"/>
            <a:ext cx="10617810" cy="4277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2A8AA8"/>
                </a:solidFill>
                <a:latin typeface="Montserrat" pitchFamily="2" charset="77"/>
                <a:cs typeface="Arial" panose="020B0604020202020204" pitchFamily="34" charset="0"/>
              </a:rPr>
              <a:t>Capacity Building Efforts over the Years: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A8AA8"/>
                </a:solidFill>
                <a:latin typeface="Montserrat" pitchFamily="2" charset="77"/>
                <a:cs typeface="Arial" panose="020B0604020202020204" pitchFamily="34" charset="0"/>
              </a:rPr>
              <a:t>Strategic Planning Grants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A8AA8"/>
                </a:solidFill>
                <a:latin typeface="Montserrat" pitchFamily="2" charset="77"/>
                <a:cs typeface="Arial" panose="020B0604020202020204" pitchFamily="34" charset="0"/>
              </a:rPr>
              <a:t>“Move to the Cloud” Grants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A8AA8"/>
                </a:solidFill>
                <a:latin typeface="Montserrat" pitchFamily="2" charset="77"/>
                <a:cs typeface="Arial" panose="020B0604020202020204" pitchFamily="34" charset="0"/>
              </a:rPr>
              <a:t>“Tech Fund” collaboration with Microsoft – support for IT managed services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A8AA8"/>
                </a:solidFill>
                <a:latin typeface="Montserrat" pitchFamily="2" charset="77"/>
                <a:cs typeface="Arial" panose="020B0604020202020204" pitchFamily="34" charset="0"/>
              </a:rPr>
              <a:t>DEI Training/Consultant Grants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A8AA8"/>
                </a:solidFill>
                <a:latin typeface="Montserrat" pitchFamily="2" charset="77"/>
                <a:cs typeface="Arial" panose="020B0604020202020204" pitchFamily="34" charset="0"/>
              </a:rPr>
              <a:t>Capacity Building Grants: 2-year large grants supporting staff additions, software implementation, etc.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A8AA8"/>
                </a:solidFill>
                <a:latin typeface="Montserrat" pitchFamily="2" charset="77"/>
                <a:cs typeface="Arial" panose="020B0604020202020204" pitchFamily="34" charset="0"/>
              </a:rPr>
              <a:t>Spearheaded the Nonprofit Leadership Initiative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A8AA8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7A6759E-7071-5D46-8FD9-E0C183C653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587" y="268256"/>
            <a:ext cx="2860207" cy="15065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B75DF4-BCDD-0CAC-E0E0-78F02D6A7233}"/>
              </a:ext>
            </a:extLst>
          </p:cNvPr>
          <p:cNvSpPr txBox="1"/>
          <p:nvPr/>
        </p:nvSpPr>
        <p:spPr>
          <a:xfrm>
            <a:off x="3552120" y="836931"/>
            <a:ext cx="5730104" cy="87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i="1" dirty="0">
                <a:latin typeface="Montserrat" pitchFamily="2" charset="77"/>
                <a:cs typeface="Arial" panose="020B0604020202020204" pitchFamily="34" charset="0"/>
              </a:rPr>
              <a:t>Based in Appleton, WI, founded in 1996, </a:t>
            </a:r>
          </a:p>
          <a:p>
            <a:pPr>
              <a:lnSpc>
                <a:spcPct val="150000"/>
              </a:lnSpc>
            </a:pPr>
            <a:r>
              <a:rPr lang="en-US" sz="1800" i="1" dirty="0">
                <a:latin typeface="Montserrat" pitchFamily="2" charset="77"/>
                <a:cs typeface="Arial" panose="020B0604020202020204" pitchFamily="34" charset="0"/>
              </a:rPr>
              <a:t>4.5 county region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11739" y="5603545"/>
            <a:ext cx="5356599" cy="1001293"/>
            <a:chOff x="838200" y="5676316"/>
            <a:chExt cx="5356599" cy="100129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5676316"/>
              <a:ext cx="1001293" cy="100129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E6D872-6050-6D47-B457-6BFD5DA296E7}"/>
                </a:ext>
              </a:extLst>
            </p:cNvPr>
            <p:cNvSpPr txBox="1"/>
            <p:nvPr/>
          </p:nvSpPr>
          <p:spPr>
            <a:xfrm>
              <a:off x="2091060" y="6077532"/>
              <a:ext cx="4103739" cy="4360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1680"/>
                </a:lnSpc>
              </a:pPr>
              <a:r>
                <a:rPr lang="en-US" sz="1200" spc="24" dirty="0" smtClean="0">
                  <a:solidFill>
                    <a:schemeClr val="accent6">
                      <a:lumMod val="50000"/>
                    </a:schemeClr>
                  </a:solidFill>
                  <a:latin typeface="Montserrat" pitchFamily="2" charset="77"/>
                </a:rPr>
                <a:t>Capacity Building Opportunities</a:t>
              </a:r>
            </a:p>
            <a:p>
              <a:pPr defTabSz="609630">
                <a:lnSpc>
                  <a:spcPts val="1680"/>
                </a:lnSpc>
              </a:pPr>
              <a:r>
                <a:rPr lang="en-US" sz="1200" b="1" spc="24" dirty="0" smtClean="0">
                  <a:solidFill>
                    <a:schemeClr val="accent6">
                      <a:lumMod val="50000"/>
                    </a:schemeClr>
                  </a:solidFill>
                  <a:latin typeface="Montserrat" pitchFamily="2" charset="77"/>
                </a:rPr>
                <a:t>Give-Grow-Grant Regional Conference</a:t>
              </a:r>
              <a:endParaRPr lang="en-US" sz="1200" b="1" spc="24" dirty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5769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6B8C5A4-8C35-D742-AE06-9DAB4CF2AC29}"/>
              </a:ext>
            </a:extLst>
          </p:cNvPr>
          <p:cNvSpPr txBox="1"/>
          <p:nvPr/>
        </p:nvSpPr>
        <p:spPr>
          <a:xfrm>
            <a:off x="616240" y="2000328"/>
            <a:ext cx="10630264" cy="3271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A8AA8"/>
                </a:solidFill>
                <a:latin typeface="Montserrat" pitchFamily="2" charset="77"/>
                <a:cs typeface="Arial" panose="020B0604020202020204" pitchFamily="34" charset="0"/>
              </a:rPr>
              <a:t>2013 -Effort began; 2015 - Program of CFFVR w/ first FT Staff; Now 3 FT Staff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A8AA8"/>
                </a:solidFill>
                <a:latin typeface="Montserrat" pitchFamily="2" charset="77"/>
                <a:cs typeface="Arial" panose="020B0604020202020204" pitchFamily="34" charset="0"/>
              </a:rPr>
              <a:t>Serves Fox Valley Nonprofit staff, Board, and volunteers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A8AA8"/>
                </a:solidFill>
                <a:latin typeface="Montserrat" pitchFamily="2" charset="77"/>
                <a:cs typeface="Arial" panose="020B0604020202020204" pitchFamily="34" charset="0"/>
              </a:rPr>
              <a:t>Funded collaboratively (CFFVR, United Way, Corporate Foundations)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A8AA8"/>
                </a:solidFill>
                <a:latin typeface="Montserrat" pitchFamily="2" charset="77"/>
                <a:cs typeface="Arial" panose="020B0604020202020204" pitchFamily="34" charset="0"/>
              </a:rPr>
              <a:t>Programming areas: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A8AA8"/>
                </a:solidFill>
                <a:latin typeface="Montserrat" pitchFamily="2" charset="77"/>
                <a:cs typeface="Arial" panose="020B0604020202020204" pitchFamily="34" charset="0"/>
              </a:rPr>
              <a:t>Leadership Development (Leadership Institute, Board Academy, etc.)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A8AA8"/>
                </a:solidFill>
                <a:latin typeface="Montserrat" pitchFamily="2" charset="77"/>
                <a:cs typeface="Arial" panose="020B0604020202020204" pitchFamily="34" charset="0"/>
              </a:rPr>
              <a:t>Resources (Jumpstart, Online resource bank, Board connect website)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A8AA8"/>
                </a:solidFill>
                <a:latin typeface="Montserrat" pitchFamily="2" charset="77"/>
                <a:cs typeface="Arial" panose="020B0604020202020204" pitchFamily="34" charset="0"/>
              </a:rPr>
              <a:t>Network &amp; Community Building (cohorts, user groups)</a:t>
            </a:r>
            <a:endParaRPr lang="en-US" sz="2400" dirty="0">
              <a:solidFill>
                <a:srgbClr val="2A8AA8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7A6759E-7071-5D46-8FD9-E0C183C65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35" y="529837"/>
            <a:ext cx="2339691" cy="1364820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7611E73F-3FC3-D756-BC95-2523E2C157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AC8B9B19-2E6B-6703-AD41-BACA85343B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55912" y="2792086"/>
            <a:ext cx="1121427" cy="112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8D52DD-705D-AF1A-FA94-AC66BCE3F12D}"/>
              </a:ext>
            </a:extLst>
          </p:cNvPr>
          <p:cNvSpPr txBox="1"/>
          <p:nvPr/>
        </p:nvSpPr>
        <p:spPr>
          <a:xfrm>
            <a:off x="6654747" y="5272249"/>
            <a:ext cx="4081673" cy="58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>
                <a:latin typeface="Montserrat" pitchFamily="2" charset="77"/>
                <a:cs typeface="Arial" panose="020B0604020202020204" pitchFamily="34" charset="0"/>
                <a:hlinkClick r:id="rId3"/>
              </a:rPr>
              <a:t>www.npleadershipfv.org</a:t>
            </a:r>
            <a:endParaRPr lang="en-US" sz="2400" i="1" dirty="0">
              <a:latin typeface="Montserrat" pitchFamily="2" charset="77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4195" y="5690709"/>
            <a:ext cx="5356599" cy="1001293"/>
            <a:chOff x="838200" y="5676316"/>
            <a:chExt cx="5356599" cy="100129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5676316"/>
              <a:ext cx="1001293" cy="100129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E6D872-6050-6D47-B457-6BFD5DA296E7}"/>
                </a:ext>
              </a:extLst>
            </p:cNvPr>
            <p:cNvSpPr txBox="1"/>
            <p:nvPr/>
          </p:nvSpPr>
          <p:spPr>
            <a:xfrm>
              <a:off x="2091060" y="6077532"/>
              <a:ext cx="4103739" cy="4360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1680"/>
                </a:lnSpc>
              </a:pPr>
              <a:r>
                <a:rPr lang="en-US" sz="1200" spc="24" dirty="0" smtClean="0">
                  <a:solidFill>
                    <a:schemeClr val="accent6">
                      <a:lumMod val="50000"/>
                    </a:schemeClr>
                  </a:solidFill>
                  <a:latin typeface="Montserrat" pitchFamily="2" charset="77"/>
                </a:rPr>
                <a:t>Capacity Building Opportunities</a:t>
              </a:r>
            </a:p>
            <a:p>
              <a:pPr defTabSz="609630">
                <a:lnSpc>
                  <a:spcPts val="1680"/>
                </a:lnSpc>
              </a:pPr>
              <a:r>
                <a:rPr lang="en-US" sz="1200" b="1" spc="24" dirty="0" smtClean="0">
                  <a:solidFill>
                    <a:schemeClr val="accent6">
                      <a:lumMod val="50000"/>
                    </a:schemeClr>
                  </a:solidFill>
                  <a:latin typeface="Montserrat" pitchFamily="2" charset="77"/>
                </a:rPr>
                <a:t>Give-Grow-Grant Regional Conference</a:t>
              </a:r>
              <a:endParaRPr lang="en-US" sz="1200" b="1" spc="24" dirty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0466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A0E588B-A6E6-0448-A6A1-C1C9A1B1C099}"/>
              </a:ext>
            </a:extLst>
          </p:cNvPr>
          <p:cNvSpPr/>
          <p:nvPr/>
        </p:nvSpPr>
        <p:spPr>
          <a:xfrm>
            <a:off x="0" y="0"/>
            <a:ext cx="12192000" cy="116443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004841" y="1712603"/>
            <a:ext cx="9290464" cy="423237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8325" indent="-3365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Based in Madison, providing risk management and process improvement, strategic planning, coaching</a:t>
            </a:r>
          </a:p>
          <a:p>
            <a:pPr marL="568325" indent="-3365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Work with foundations across the US to help grantees</a:t>
            </a:r>
          </a:p>
          <a:p>
            <a:pPr marL="568325" indent="-3365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Interviewed more than 100 foundation executives about capacity building best practices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2A8AA8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endParaRPr lang="en-US" altLang="en-US" sz="1600" dirty="0">
              <a:solidFill>
                <a:srgbClr val="2A8AA8"/>
              </a:solidFill>
              <a:latin typeface="Montserrat" pitchFamily="2" charset="77"/>
            </a:endParaRPr>
          </a:p>
          <a:p>
            <a:pPr>
              <a:buFontTx/>
              <a:buNone/>
            </a:pPr>
            <a:endParaRPr lang="en-US" altLang="en-US" sz="1800" dirty="0">
              <a:solidFill>
                <a:srgbClr val="2A8AA8"/>
              </a:solidFill>
              <a:latin typeface="Montserrat" pitchFamily="2" charset="7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409701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E5FF46-6513-EB44-B7F7-6C6D83133619}"/>
              </a:ext>
            </a:extLst>
          </p:cNvPr>
          <p:cNvSpPr txBox="1"/>
          <p:nvPr/>
        </p:nvSpPr>
        <p:spPr>
          <a:xfrm>
            <a:off x="519460" y="312275"/>
            <a:ext cx="5522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RISK ALTERNATIVES LLC</a:t>
            </a:r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390E2CAF-5B05-1F48-B127-ACEA9AD29950}"/>
              </a:ext>
            </a:extLst>
          </p:cNvPr>
          <p:cNvSpPr/>
          <p:nvPr/>
        </p:nvSpPr>
        <p:spPr>
          <a:xfrm flipV="1">
            <a:off x="519460" y="5646298"/>
            <a:ext cx="11153079" cy="21606"/>
          </a:xfrm>
          <a:prstGeom prst="line">
            <a:avLst/>
          </a:prstGeom>
          <a:ln>
            <a:solidFill>
              <a:srgbClr val="00417B"/>
            </a:solidFill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9DBF5134-A714-F00A-0516-7675FF421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283" y="4888029"/>
            <a:ext cx="3331054" cy="61131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04195" y="5690709"/>
            <a:ext cx="5356599" cy="1001293"/>
            <a:chOff x="838200" y="5676316"/>
            <a:chExt cx="5356599" cy="100129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5676316"/>
              <a:ext cx="1001293" cy="100129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E6D872-6050-6D47-B457-6BFD5DA296E7}"/>
                </a:ext>
              </a:extLst>
            </p:cNvPr>
            <p:cNvSpPr txBox="1"/>
            <p:nvPr/>
          </p:nvSpPr>
          <p:spPr>
            <a:xfrm>
              <a:off x="2091060" y="6077532"/>
              <a:ext cx="4103739" cy="4360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1680"/>
                </a:lnSpc>
              </a:pPr>
              <a:r>
                <a:rPr lang="en-US" sz="1200" spc="24" dirty="0" smtClean="0">
                  <a:solidFill>
                    <a:schemeClr val="accent6">
                      <a:lumMod val="50000"/>
                    </a:schemeClr>
                  </a:solidFill>
                  <a:latin typeface="Montserrat" pitchFamily="2" charset="77"/>
                </a:rPr>
                <a:t>Capacity Building Opportunities</a:t>
              </a:r>
            </a:p>
            <a:p>
              <a:pPr defTabSz="609630">
                <a:lnSpc>
                  <a:spcPts val="1680"/>
                </a:lnSpc>
              </a:pPr>
              <a:r>
                <a:rPr lang="en-US" sz="1200" b="1" spc="24" dirty="0" smtClean="0">
                  <a:solidFill>
                    <a:schemeClr val="accent6">
                      <a:lumMod val="50000"/>
                    </a:schemeClr>
                  </a:solidFill>
                  <a:latin typeface="Montserrat" pitchFamily="2" charset="77"/>
                </a:rPr>
                <a:t>Give-Grow-Grant Regional Conference</a:t>
              </a:r>
              <a:endParaRPr lang="en-US" sz="1200" b="1" spc="24" dirty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3794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789" y="0"/>
            <a:ext cx="14488732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18283" y="2845349"/>
            <a:ext cx="5855677" cy="1325563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Capacity Building Conversation</a:t>
            </a:r>
            <a:endParaRPr lang="en-US" sz="66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321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992" y="1623676"/>
            <a:ext cx="8970034" cy="3891511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</a:rPr>
              <a:t>What capacity building do you offer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</a:rPr>
              <a:t>currently? </a:t>
            </a:r>
          </a:p>
          <a:p>
            <a:pPr marL="0" indent="0">
              <a:buNone/>
            </a:pPr>
            <a:endParaRPr lang="en-US" sz="3200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</a:rPr>
              <a:t>What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</a:rPr>
              <a:t>are you hearing from your nonprofits about capacity needs? </a:t>
            </a:r>
            <a:endParaRPr lang="en-US" sz="3200" dirty="0" smtClean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marL="0" indent="0">
              <a:buNone/>
            </a:pPr>
            <a:endParaRPr lang="en-US" sz="3200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</a:rPr>
              <a:t>What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</a:rPr>
              <a:t>capacity building gaps exist in your region? </a:t>
            </a:r>
          </a:p>
          <a:p>
            <a:pPr marL="0" indent="0">
              <a:lnSpc>
                <a:spcPct val="100000"/>
              </a:lnSpc>
              <a:buNone/>
            </a:pPr>
            <a:endParaRPr lang="en-US" i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0E588B-A6E6-0448-A6A1-C1C9A1B1C099}"/>
              </a:ext>
            </a:extLst>
          </p:cNvPr>
          <p:cNvSpPr/>
          <p:nvPr/>
        </p:nvSpPr>
        <p:spPr>
          <a:xfrm>
            <a:off x="0" y="0"/>
            <a:ext cx="12192000" cy="116443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764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</a:rPr>
              <a:t>Q&amp;A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8200" y="5676316"/>
            <a:ext cx="5356599" cy="1001293"/>
            <a:chOff x="838200" y="5676316"/>
            <a:chExt cx="5356599" cy="100129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5676316"/>
              <a:ext cx="1001293" cy="100129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E6D872-6050-6D47-B457-6BFD5DA296E7}"/>
                </a:ext>
              </a:extLst>
            </p:cNvPr>
            <p:cNvSpPr txBox="1"/>
            <p:nvPr/>
          </p:nvSpPr>
          <p:spPr>
            <a:xfrm>
              <a:off x="2091060" y="6077532"/>
              <a:ext cx="4103739" cy="4360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1680"/>
                </a:lnSpc>
              </a:pPr>
              <a:r>
                <a:rPr lang="en-US" sz="1200" spc="24" dirty="0" smtClean="0">
                  <a:solidFill>
                    <a:schemeClr val="accent6">
                      <a:lumMod val="50000"/>
                    </a:schemeClr>
                  </a:solidFill>
                  <a:latin typeface="Montserrat" pitchFamily="2" charset="77"/>
                </a:rPr>
                <a:t>Capacity Building Opportunities</a:t>
              </a:r>
            </a:p>
            <a:p>
              <a:pPr defTabSz="609630">
                <a:lnSpc>
                  <a:spcPts val="1680"/>
                </a:lnSpc>
              </a:pPr>
              <a:r>
                <a:rPr lang="en-US" sz="1200" b="1" spc="24" dirty="0" smtClean="0">
                  <a:solidFill>
                    <a:schemeClr val="accent6">
                      <a:lumMod val="50000"/>
                    </a:schemeClr>
                  </a:solidFill>
                  <a:latin typeface="Montserrat" pitchFamily="2" charset="77"/>
                </a:rPr>
                <a:t>Give-Grow-Grant Regional Conference</a:t>
              </a:r>
              <a:endParaRPr lang="en-US" sz="1200" b="1" spc="24" dirty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638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422" y="1968499"/>
            <a:ext cx="8970034" cy="328121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</a:rPr>
              <a:t>Is there a need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</a:rPr>
              <a:t>for a statewide nonprofit capacity-building organization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</a:rPr>
              <a:t>?</a:t>
            </a:r>
          </a:p>
          <a:p>
            <a:endParaRPr lang="en-US" sz="3200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</a:rPr>
              <a:t>Are you interested in continuing this conversation virtually in the future?</a:t>
            </a:r>
            <a:endParaRPr lang="en-US" i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0E588B-A6E6-0448-A6A1-C1C9A1B1C099}"/>
              </a:ext>
            </a:extLst>
          </p:cNvPr>
          <p:cNvSpPr/>
          <p:nvPr/>
        </p:nvSpPr>
        <p:spPr>
          <a:xfrm>
            <a:off x="0" y="0"/>
            <a:ext cx="12192000" cy="116443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764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</a:rPr>
              <a:t>Q&amp;A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8200" y="5676316"/>
            <a:ext cx="5356599" cy="1001293"/>
            <a:chOff x="838200" y="5676316"/>
            <a:chExt cx="5356599" cy="100129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5676316"/>
              <a:ext cx="1001293" cy="100129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E6D872-6050-6D47-B457-6BFD5DA296E7}"/>
                </a:ext>
              </a:extLst>
            </p:cNvPr>
            <p:cNvSpPr txBox="1"/>
            <p:nvPr/>
          </p:nvSpPr>
          <p:spPr>
            <a:xfrm>
              <a:off x="2091060" y="6077532"/>
              <a:ext cx="4103739" cy="4360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1680"/>
                </a:lnSpc>
              </a:pPr>
              <a:r>
                <a:rPr lang="en-US" sz="1200" spc="24" dirty="0" smtClean="0">
                  <a:solidFill>
                    <a:schemeClr val="accent6">
                      <a:lumMod val="50000"/>
                    </a:schemeClr>
                  </a:solidFill>
                  <a:latin typeface="Montserrat" pitchFamily="2" charset="77"/>
                </a:rPr>
                <a:t>Capacity Building Opportunities</a:t>
              </a:r>
            </a:p>
            <a:p>
              <a:pPr defTabSz="609630">
                <a:lnSpc>
                  <a:spcPts val="1680"/>
                </a:lnSpc>
              </a:pPr>
              <a:r>
                <a:rPr lang="en-US" sz="1200" b="1" spc="24" dirty="0" smtClean="0">
                  <a:solidFill>
                    <a:schemeClr val="accent6">
                      <a:lumMod val="50000"/>
                    </a:schemeClr>
                  </a:solidFill>
                  <a:latin typeface="Montserrat" pitchFamily="2" charset="77"/>
                </a:rPr>
                <a:t>Give-Grow-Grant Regional Conference</a:t>
              </a:r>
              <a:endParaRPr lang="en-US" sz="1200" b="1" spc="24" dirty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7996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5724" y="1639948"/>
            <a:ext cx="7476227" cy="58566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</a:rPr>
              <a:t>THANK YOU PANEL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88" y="267419"/>
            <a:ext cx="2087592" cy="2087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t="6440" r="7492" b="19516"/>
          <a:stretch/>
        </p:blipFill>
        <p:spPr>
          <a:xfrm>
            <a:off x="1627825" y="2659392"/>
            <a:ext cx="2337759" cy="294137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3" r="23843"/>
          <a:stretch/>
        </p:blipFill>
        <p:spPr>
          <a:xfrm>
            <a:off x="7984015" y="2684684"/>
            <a:ext cx="2330872" cy="292815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098" y="2659392"/>
            <a:ext cx="2331403" cy="291532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1587368" y="5605731"/>
            <a:ext cx="2320507" cy="800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Angie Pilgrim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Community Impact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St. Croix Valley Foundation</a:t>
            </a:r>
            <a:endParaRPr lang="en-US" sz="8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4848714" y="5612842"/>
            <a:ext cx="2331403" cy="800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Carolyn Desrosiers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Engagement Manager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Foundation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Fox Valley</a:t>
            </a:r>
            <a:endParaRPr lang="en-US" sz="8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8120957" y="5643062"/>
            <a:ext cx="2320507" cy="800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 Bilich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Founder and CEO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Alternatives, LLC</a:t>
            </a:r>
            <a:endParaRPr lang="en-US" sz="8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55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789" y="0"/>
            <a:ext cx="14488732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63306" y="1183603"/>
            <a:ext cx="6673363" cy="1325563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Coming Up Today</a:t>
            </a:r>
            <a:endParaRPr lang="en-US" sz="66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07369" y="2250721"/>
            <a:ext cx="64359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Noon	Lunch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1:00	Breakout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2:00	Breakout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3-6	Granite Peak Reception (cash bar)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Montserrat" panose="00000500000000000000" pitchFamily="2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Fall Color Chairlift Rides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6:30	Dinner at the Hilton</a:t>
            </a:r>
            <a:endParaRPr lang="en-US" sz="2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194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5724" y="1639948"/>
            <a:ext cx="7476227" cy="58566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</a:rPr>
              <a:t>Capacity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</a:rPr>
              <a:t>Building</a:t>
            </a:r>
            <a:b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</a:rPr>
            </a:b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</a:rPr>
              <a:t>Panel Discussion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188" y="5600769"/>
            <a:ext cx="2267536" cy="80045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 Nelson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 of Program &amp; Donor Services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Foundation of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Central Wisconsin</a:t>
            </a:r>
            <a:endParaRPr lang="en-US" sz="8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88" y="267419"/>
            <a:ext cx="2087592" cy="2087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t="6440" r="7492" b="19516"/>
          <a:stretch/>
        </p:blipFill>
        <p:spPr>
          <a:xfrm>
            <a:off x="3125546" y="2655263"/>
            <a:ext cx="2337759" cy="29413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3" r="23843"/>
          <a:stretch/>
        </p:blipFill>
        <p:spPr>
          <a:xfrm>
            <a:off x="8743140" y="2648847"/>
            <a:ext cx="2330872" cy="2928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521" y="2655263"/>
            <a:ext cx="2331403" cy="29153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88" y="2659392"/>
            <a:ext cx="2267536" cy="2946339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108211" y="5600769"/>
            <a:ext cx="2320507" cy="800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Angie Pilgrim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Community Impact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St. Croix Valley Foundation</a:t>
            </a:r>
            <a:endParaRPr lang="en-US" sz="8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051731" y="5605731"/>
            <a:ext cx="2331403" cy="800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Carolyn Desrosiers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Engagement Manager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Foundation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Fox Valley</a:t>
            </a:r>
            <a:endParaRPr lang="en-US" sz="8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8759312" y="5577005"/>
            <a:ext cx="2320507" cy="800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 Bilich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Founder and CEO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Alternatives, LLC</a:t>
            </a:r>
            <a:endParaRPr lang="en-US" sz="8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09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992" y="1525878"/>
            <a:ext cx="8970034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100" i="1" dirty="0" smtClean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marL="1087438" indent="-5143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</a:rPr>
              <a:t>Commitment to honor confidentiality</a:t>
            </a:r>
          </a:p>
          <a:p>
            <a:pPr marL="1087438" indent="-5143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</a:rPr>
              <a:t>When contributing to the conversation</a:t>
            </a:r>
          </a:p>
          <a:p>
            <a:pPr marL="1544638" indent="-457200">
              <a:lnSpc>
                <a:spcPct val="150000"/>
              </a:lnSpc>
            </a:pP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</a:rPr>
              <a:t>Introduce yourself / your foundation / and your role</a:t>
            </a:r>
          </a:p>
          <a:p>
            <a:pPr marL="1544638" indent="-457200">
              <a:lnSpc>
                <a:spcPct val="150000"/>
              </a:lnSpc>
            </a:pP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</a:rPr>
              <a:t>Keep your responses to 45 seconds</a:t>
            </a:r>
          </a:p>
          <a:p>
            <a:pPr marL="573088" indent="0">
              <a:lnSpc>
                <a:spcPct val="150000"/>
              </a:lnSpc>
              <a:buNone/>
            </a:pPr>
            <a:endParaRPr lang="en-US" i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0E588B-A6E6-0448-A6A1-C1C9A1B1C099}"/>
              </a:ext>
            </a:extLst>
          </p:cNvPr>
          <p:cNvSpPr/>
          <p:nvPr/>
        </p:nvSpPr>
        <p:spPr>
          <a:xfrm>
            <a:off x="0" y="0"/>
            <a:ext cx="12192000" cy="116443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7648" y="0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</a:rPr>
              <a:t>GROUND RULES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8200" y="5676316"/>
            <a:ext cx="5356599" cy="1001293"/>
            <a:chOff x="838200" y="5676316"/>
            <a:chExt cx="5356599" cy="100129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5676316"/>
              <a:ext cx="1001293" cy="100129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E6D872-6050-6D47-B457-6BFD5DA296E7}"/>
                </a:ext>
              </a:extLst>
            </p:cNvPr>
            <p:cNvSpPr txBox="1"/>
            <p:nvPr/>
          </p:nvSpPr>
          <p:spPr>
            <a:xfrm>
              <a:off x="2091060" y="6077532"/>
              <a:ext cx="4103739" cy="4360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1680"/>
                </a:lnSpc>
              </a:pPr>
              <a:r>
                <a:rPr lang="en-US" sz="1200" spc="24" dirty="0" smtClean="0">
                  <a:solidFill>
                    <a:schemeClr val="accent6">
                      <a:lumMod val="50000"/>
                    </a:schemeClr>
                  </a:solidFill>
                  <a:latin typeface="Montserrat" pitchFamily="2" charset="77"/>
                </a:rPr>
                <a:t>Capacity Building Opportunities</a:t>
              </a:r>
            </a:p>
            <a:p>
              <a:pPr defTabSz="609630">
                <a:lnSpc>
                  <a:spcPts val="1680"/>
                </a:lnSpc>
              </a:pPr>
              <a:r>
                <a:rPr lang="en-US" sz="1200" b="1" spc="24" dirty="0" smtClean="0">
                  <a:solidFill>
                    <a:schemeClr val="accent6">
                      <a:lumMod val="50000"/>
                    </a:schemeClr>
                  </a:solidFill>
                  <a:latin typeface="Montserrat" pitchFamily="2" charset="77"/>
                </a:rPr>
                <a:t>Give-Grow-Grant Regional Conference</a:t>
              </a:r>
              <a:endParaRPr lang="en-US" sz="1200" b="1" spc="24" dirty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916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7377" y="1726194"/>
            <a:ext cx="8642230" cy="4351338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</a:rPr>
              <a:t>“Capacity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</a:rPr>
              <a:t>building is whatever is needed to bring a nonprofit to the next level of operational, programmatic, financial, or organizational maturity, so it may more effectively and efficiently advance its mission into the future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</a:rPr>
              <a:t>.”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</a:rPr>
              <a:t>National Council of Foundations</a:t>
            </a:r>
            <a:endParaRPr lang="en-US" i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0E588B-A6E6-0448-A6A1-C1C9A1B1C099}"/>
              </a:ext>
            </a:extLst>
          </p:cNvPr>
          <p:cNvSpPr/>
          <p:nvPr/>
        </p:nvSpPr>
        <p:spPr>
          <a:xfrm>
            <a:off x="0" y="0"/>
            <a:ext cx="12192000" cy="116443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7648" y="0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</a:rPr>
              <a:t>WHAT IS CAPACITY BUILDING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8200" y="5676316"/>
            <a:ext cx="5356599" cy="1001293"/>
            <a:chOff x="838200" y="5676316"/>
            <a:chExt cx="5356599" cy="100129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5676316"/>
              <a:ext cx="1001293" cy="100129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E6D872-6050-6D47-B457-6BFD5DA296E7}"/>
                </a:ext>
              </a:extLst>
            </p:cNvPr>
            <p:cNvSpPr txBox="1"/>
            <p:nvPr/>
          </p:nvSpPr>
          <p:spPr>
            <a:xfrm>
              <a:off x="2091060" y="6077532"/>
              <a:ext cx="4103739" cy="4360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1680"/>
                </a:lnSpc>
              </a:pPr>
              <a:r>
                <a:rPr lang="en-US" sz="1200" spc="24" dirty="0" smtClean="0">
                  <a:solidFill>
                    <a:schemeClr val="accent6">
                      <a:lumMod val="50000"/>
                    </a:schemeClr>
                  </a:solidFill>
                  <a:latin typeface="Montserrat" pitchFamily="2" charset="77"/>
                </a:rPr>
                <a:t>Capacity Building Opportunities</a:t>
              </a:r>
            </a:p>
            <a:p>
              <a:pPr defTabSz="609630">
                <a:lnSpc>
                  <a:spcPts val="1680"/>
                </a:lnSpc>
              </a:pPr>
              <a:r>
                <a:rPr lang="en-US" sz="1200" b="1" spc="24" dirty="0" smtClean="0">
                  <a:solidFill>
                    <a:schemeClr val="accent6">
                      <a:lumMod val="50000"/>
                    </a:schemeClr>
                  </a:solidFill>
                  <a:latin typeface="Montserrat" pitchFamily="2" charset="77"/>
                </a:rPr>
                <a:t>Give-Grow-Grant Regional Conference</a:t>
              </a:r>
              <a:endParaRPr lang="en-US" sz="1200" b="1" spc="24" dirty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8011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992" y="1525878"/>
            <a:ext cx="8970034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</a:rPr>
              <a:t>How does your Foundation Rank in Addressing Capacity Building for Nonprofits in Your Community?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00" i="1" dirty="0" smtClean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marL="1087438" indent="-5143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</a:rPr>
              <a:t>High….We are rocking it!</a:t>
            </a:r>
          </a:p>
          <a:p>
            <a:pPr marL="1087438" indent="-5143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</a:rPr>
              <a:t>Medium…Eh, we’re doing ok</a:t>
            </a:r>
          </a:p>
          <a:p>
            <a:pPr marL="1087438" indent="-5143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</a:rPr>
              <a:t>Low…We need some help in this area</a:t>
            </a:r>
            <a:endParaRPr lang="en-US" i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0E588B-A6E6-0448-A6A1-C1C9A1B1C099}"/>
              </a:ext>
            </a:extLst>
          </p:cNvPr>
          <p:cNvSpPr/>
          <p:nvPr/>
        </p:nvSpPr>
        <p:spPr>
          <a:xfrm>
            <a:off x="0" y="0"/>
            <a:ext cx="12192000" cy="116443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7648" y="0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</a:rPr>
              <a:t>SHOW OF HANDS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8200" y="5676316"/>
            <a:ext cx="5356599" cy="1001293"/>
            <a:chOff x="838200" y="5676316"/>
            <a:chExt cx="5356599" cy="100129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5676316"/>
              <a:ext cx="1001293" cy="100129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E6D872-6050-6D47-B457-6BFD5DA296E7}"/>
                </a:ext>
              </a:extLst>
            </p:cNvPr>
            <p:cNvSpPr txBox="1"/>
            <p:nvPr/>
          </p:nvSpPr>
          <p:spPr>
            <a:xfrm>
              <a:off x="2091060" y="6077532"/>
              <a:ext cx="4103739" cy="4360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1680"/>
                </a:lnSpc>
              </a:pPr>
              <a:r>
                <a:rPr lang="en-US" sz="1200" spc="24" dirty="0" smtClean="0">
                  <a:solidFill>
                    <a:schemeClr val="accent6">
                      <a:lumMod val="50000"/>
                    </a:schemeClr>
                  </a:solidFill>
                  <a:latin typeface="Montserrat" pitchFamily="2" charset="77"/>
                </a:rPr>
                <a:t>Capacity Building Opportunities</a:t>
              </a:r>
            </a:p>
            <a:p>
              <a:pPr defTabSz="609630">
                <a:lnSpc>
                  <a:spcPts val="1680"/>
                </a:lnSpc>
              </a:pPr>
              <a:r>
                <a:rPr lang="en-US" sz="1200" b="1" spc="24" dirty="0" smtClean="0">
                  <a:solidFill>
                    <a:schemeClr val="accent6">
                      <a:lumMod val="50000"/>
                    </a:schemeClr>
                  </a:solidFill>
                  <a:latin typeface="Montserrat" pitchFamily="2" charset="77"/>
                </a:rPr>
                <a:t>Give-Grow-Grant Regional Conference</a:t>
              </a:r>
              <a:endParaRPr lang="en-US" sz="1200" b="1" spc="24" dirty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7707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502" y="742620"/>
            <a:ext cx="6544159" cy="4908118"/>
          </a:xfrm>
          <a:prstGeom prst="rect">
            <a:avLst/>
          </a:prstGeom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73A77B7D-BF6A-C14D-BA7D-A325615488BE}"/>
              </a:ext>
            </a:extLst>
          </p:cNvPr>
          <p:cNvSpPr/>
          <p:nvPr/>
        </p:nvSpPr>
        <p:spPr>
          <a:xfrm rot="10800000">
            <a:off x="8837117" y="529837"/>
            <a:ext cx="2652848" cy="2414649"/>
          </a:xfrm>
          <a:prstGeom prst="rtTriangle">
            <a:avLst/>
          </a:prstGeom>
          <a:gradFill>
            <a:gsLst>
              <a:gs pos="0">
                <a:srgbClr val="00417B"/>
              </a:gs>
              <a:gs pos="37000">
                <a:srgbClr val="00417B"/>
              </a:gs>
              <a:gs pos="100000">
                <a:srgbClr val="2A8AA8"/>
              </a:gs>
              <a:gs pos="100000">
                <a:srgbClr val="2A8AA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D2020B23-68E7-3749-877A-B7220B349746}"/>
              </a:ext>
            </a:extLst>
          </p:cNvPr>
          <p:cNvSpPr/>
          <p:nvPr/>
        </p:nvSpPr>
        <p:spPr>
          <a:xfrm rot="7850296">
            <a:off x="-120638" y="-3045518"/>
            <a:ext cx="8155592" cy="14719987"/>
          </a:xfrm>
          <a:prstGeom prst="parallelogram">
            <a:avLst/>
          </a:prstGeom>
          <a:solidFill>
            <a:srgbClr val="F4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CCCBDD-CB12-5A4F-A17F-0C0E5C6C5DD3}"/>
              </a:ext>
            </a:extLst>
          </p:cNvPr>
          <p:cNvSpPr txBox="1"/>
          <p:nvPr/>
        </p:nvSpPr>
        <p:spPr>
          <a:xfrm>
            <a:off x="815857" y="2016059"/>
            <a:ext cx="50785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417B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Put Our Money Where Your Mouth Is</a:t>
            </a:r>
            <a:endParaRPr lang="en-US" sz="4400" dirty="0">
              <a:solidFill>
                <a:srgbClr val="00417B"/>
              </a:solidFill>
              <a:latin typeface="Fjalla One" panose="02000506040000020004" pitchFamily="2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B8C5A4-8C35-D742-AE06-9DAB4CF2AC29}"/>
              </a:ext>
            </a:extLst>
          </p:cNvPr>
          <p:cNvSpPr txBox="1"/>
          <p:nvPr/>
        </p:nvSpPr>
        <p:spPr>
          <a:xfrm>
            <a:off x="1679691" y="3471367"/>
            <a:ext cx="5628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A8AA8"/>
                </a:solidFill>
                <a:latin typeface="Montserrat" pitchFamily="2" charset="77"/>
                <a:cs typeface="Arial" panose="020B0604020202020204" pitchFamily="34" charset="0"/>
              </a:rPr>
              <a:t>Funding Source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A8AA8"/>
                </a:solidFill>
                <a:latin typeface="Montserrat" pitchFamily="2" charset="77"/>
                <a:cs typeface="Arial" panose="020B0604020202020204" pitchFamily="34" charset="0"/>
              </a:rPr>
              <a:t>Educational Opportunities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A8AA8"/>
                </a:solidFill>
                <a:latin typeface="Montserrat" pitchFamily="2" charset="77"/>
                <a:cs typeface="Arial" panose="020B0604020202020204" pitchFamily="34" charset="0"/>
              </a:rPr>
              <a:t>Networking and Collaboration</a:t>
            </a:r>
            <a:endParaRPr lang="en-US" sz="2400" dirty="0">
              <a:solidFill>
                <a:srgbClr val="2A8AA8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7A6759E-7071-5D46-8FD9-E0C183C65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95" y="373006"/>
            <a:ext cx="4090307" cy="150655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04195" y="5690709"/>
            <a:ext cx="5356599" cy="1001293"/>
            <a:chOff x="838200" y="5676316"/>
            <a:chExt cx="5356599" cy="100129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5676316"/>
              <a:ext cx="1001293" cy="100129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E6D872-6050-6D47-B457-6BFD5DA296E7}"/>
                </a:ext>
              </a:extLst>
            </p:cNvPr>
            <p:cNvSpPr txBox="1"/>
            <p:nvPr/>
          </p:nvSpPr>
          <p:spPr>
            <a:xfrm>
              <a:off x="2091060" y="6077532"/>
              <a:ext cx="4103739" cy="4360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1680"/>
                </a:lnSpc>
              </a:pPr>
              <a:r>
                <a:rPr lang="en-US" sz="1200" spc="24" dirty="0" smtClean="0">
                  <a:solidFill>
                    <a:schemeClr val="accent6">
                      <a:lumMod val="50000"/>
                    </a:schemeClr>
                  </a:solidFill>
                  <a:latin typeface="Montserrat" pitchFamily="2" charset="77"/>
                </a:rPr>
                <a:t>Capacity Building Opportunities</a:t>
              </a:r>
            </a:p>
            <a:p>
              <a:pPr defTabSz="609630">
                <a:lnSpc>
                  <a:spcPts val="1680"/>
                </a:lnSpc>
              </a:pPr>
              <a:r>
                <a:rPr lang="en-US" sz="1200" b="1" spc="24" dirty="0" smtClean="0">
                  <a:solidFill>
                    <a:schemeClr val="accent6">
                      <a:lumMod val="50000"/>
                    </a:schemeClr>
                  </a:solidFill>
                  <a:latin typeface="Montserrat" pitchFamily="2" charset="77"/>
                </a:rPr>
                <a:t>Give-Grow-Grant Regional Conference</a:t>
              </a:r>
              <a:endParaRPr lang="en-US" sz="1200" b="1" spc="24" dirty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570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6B8C5A4-8C35-D742-AE06-9DAB4CF2AC29}"/>
              </a:ext>
            </a:extLst>
          </p:cNvPr>
          <p:cNvSpPr txBox="1"/>
          <p:nvPr/>
        </p:nvSpPr>
        <p:spPr>
          <a:xfrm>
            <a:off x="1625390" y="1509561"/>
            <a:ext cx="750011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2A8AA8"/>
                </a:solidFill>
                <a:latin typeface="Montserrat" pitchFamily="2" charset="77"/>
                <a:cs typeface="Arial" panose="020B0604020202020204" pitchFamily="34" charset="0"/>
              </a:rPr>
              <a:t>Funding Source:</a:t>
            </a:r>
          </a:p>
          <a:p>
            <a:pPr marL="571500" indent="-166688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A8AA8"/>
                </a:solidFill>
                <a:latin typeface="Montserrat" pitchFamily="2" charset="77"/>
                <a:cs typeface="Arial" panose="020B0604020202020204" pitchFamily="34" charset="0"/>
              </a:rPr>
              <a:t>Simplify the application process</a:t>
            </a:r>
          </a:p>
          <a:p>
            <a:pPr marL="571500" indent="-166688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A8AA8"/>
                </a:solidFill>
                <a:latin typeface="Montserrat" pitchFamily="2" charset="77"/>
                <a:cs typeface="Arial" panose="020B0604020202020204" pitchFamily="34" charset="0"/>
              </a:rPr>
              <a:t>Provide information on funding opportunities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2A8AA8"/>
                </a:solidFill>
                <a:latin typeface="Montserrat" pitchFamily="2" charset="77"/>
                <a:cs typeface="Arial" panose="020B0604020202020204" pitchFamily="34" charset="0"/>
              </a:rPr>
              <a:t>Educational Opportunities:</a:t>
            </a:r>
          </a:p>
          <a:p>
            <a:pPr marL="571500" indent="-166688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A8AA8"/>
                </a:solidFill>
                <a:latin typeface="Montserrat" pitchFamily="2" charset="77"/>
                <a:cs typeface="Arial" panose="020B0604020202020204" pitchFamily="34" charset="0"/>
              </a:rPr>
              <a:t>Nonprofit Management Institute</a:t>
            </a:r>
          </a:p>
          <a:p>
            <a:pPr marL="571500" indent="-166688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A8AA8"/>
                </a:solidFill>
                <a:latin typeface="Montserrat" pitchFamily="2" charset="77"/>
                <a:cs typeface="Arial" panose="020B0604020202020204" pitchFamily="34" charset="0"/>
              </a:rPr>
              <a:t>Lunch &amp; Learn Series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2A8AA8"/>
                </a:solidFill>
                <a:latin typeface="Montserrat" pitchFamily="2" charset="77"/>
                <a:cs typeface="Arial" panose="020B0604020202020204" pitchFamily="34" charset="0"/>
              </a:rPr>
              <a:t>Networking and Collaboration:</a:t>
            </a:r>
          </a:p>
          <a:p>
            <a:pPr marL="519113" indent="-176213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A8AA8"/>
                </a:solidFill>
                <a:latin typeface="Montserrat" pitchFamily="2" charset="77"/>
                <a:cs typeface="Arial" panose="020B0604020202020204" pitchFamily="34" charset="0"/>
              </a:rPr>
              <a:t>Community Connect</a:t>
            </a:r>
          </a:p>
          <a:p>
            <a:pPr marL="519113" indent="-176213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A8AA8"/>
                </a:solidFill>
                <a:latin typeface="Montserrat" pitchFamily="2" charset="77"/>
                <a:cs typeface="Arial" panose="020B0604020202020204" pitchFamily="34" charset="0"/>
              </a:rPr>
              <a:t>Nonprofit Exchange</a:t>
            </a:r>
            <a:endParaRPr lang="en-US" sz="2400" dirty="0">
              <a:solidFill>
                <a:srgbClr val="2A8AA8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7A6759E-7071-5D46-8FD9-E0C183C65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95" y="170252"/>
            <a:ext cx="4090307" cy="150655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04195" y="5690709"/>
            <a:ext cx="5356599" cy="1001293"/>
            <a:chOff x="838200" y="5676316"/>
            <a:chExt cx="5356599" cy="100129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5676316"/>
              <a:ext cx="1001293" cy="100129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E6D872-6050-6D47-B457-6BFD5DA296E7}"/>
                </a:ext>
              </a:extLst>
            </p:cNvPr>
            <p:cNvSpPr txBox="1"/>
            <p:nvPr/>
          </p:nvSpPr>
          <p:spPr>
            <a:xfrm>
              <a:off x="2091060" y="6077532"/>
              <a:ext cx="4103739" cy="4360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1680"/>
                </a:lnSpc>
              </a:pPr>
              <a:r>
                <a:rPr lang="en-US" sz="1200" spc="24" dirty="0" smtClean="0">
                  <a:solidFill>
                    <a:schemeClr val="accent6">
                      <a:lumMod val="50000"/>
                    </a:schemeClr>
                  </a:solidFill>
                  <a:latin typeface="Montserrat" pitchFamily="2" charset="77"/>
                </a:rPr>
                <a:t>Capacity Building Opportunities</a:t>
              </a:r>
            </a:p>
            <a:p>
              <a:pPr defTabSz="609630">
                <a:lnSpc>
                  <a:spcPts val="1680"/>
                </a:lnSpc>
              </a:pPr>
              <a:r>
                <a:rPr lang="en-US" sz="1200" b="1" spc="24" dirty="0" smtClean="0">
                  <a:solidFill>
                    <a:schemeClr val="accent6">
                      <a:lumMod val="50000"/>
                    </a:schemeClr>
                  </a:solidFill>
                  <a:latin typeface="Montserrat" pitchFamily="2" charset="77"/>
                </a:rPr>
                <a:t>Give-Grow-Grant Regional Conference</a:t>
              </a:r>
              <a:endParaRPr lang="en-US" sz="1200" b="1" spc="24" dirty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3B75DF4-BCDD-0CAC-E0E0-78F02D6A7233}"/>
              </a:ext>
            </a:extLst>
          </p:cNvPr>
          <p:cNvSpPr txBox="1"/>
          <p:nvPr/>
        </p:nvSpPr>
        <p:spPr>
          <a:xfrm>
            <a:off x="4594502" y="337983"/>
            <a:ext cx="573010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i="1" dirty="0">
                <a:latin typeface="Montserrat" pitchFamily="2" charset="77"/>
                <a:cs typeface="Arial" panose="020B0604020202020204" pitchFamily="34" charset="0"/>
              </a:rPr>
              <a:t>Based in </a:t>
            </a:r>
            <a:r>
              <a:rPr lang="en-US" sz="1800" i="1" dirty="0" smtClean="0">
                <a:latin typeface="Montserrat" pitchFamily="2" charset="77"/>
                <a:cs typeface="Arial" panose="020B0604020202020204" pitchFamily="34" charset="0"/>
              </a:rPr>
              <a:t>Wausau, </a:t>
            </a:r>
            <a:r>
              <a:rPr lang="en-US" sz="1800" i="1" dirty="0">
                <a:latin typeface="Montserrat" pitchFamily="2" charset="77"/>
                <a:cs typeface="Arial" panose="020B0604020202020204" pitchFamily="34" charset="0"/>
              </a:rPr>
              <a:t>WI, founded in </a:t>
            </a:r>
            <a:r>
              <a:rPr lang="en-US" sz="1800" i="1" dirty="0" smtClean="0">
                <a:latin typeface="Montserrat" pitchFamily="2" charset="77"/>
                <a:cs typeface="Arial" panose="020B0604020202020204" pitchFamily="34" charset="0"/>
              </a:rPr>
              <a:t>1987</a:t>
            </a:r>
            <a:endParaRPr lang="en-US" sz="1800" i="1" dirty="0">
              <a:latin typeface="Montserrat" pitchFamily="2" charset="7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i="1" dirty="0" smtClean="0">
                <a:latin typeface="Montserrat" pitchFamily="2" charset="77"/>
                <a:cs typeface="Arial" panose="020B0604020202020204" pitchFamily="34" charset="0"/>
              </a:rPr>
              <a:t>$72M </a:t>
            </a:r>
            <a:r>
              <a:rPr lang="en-US" sz="1800" i="1" dirty="0">
                <a:latin typeface="Montserrat" pitchFamily="2" charset="77"/>
                <a:cs typeface="Arial" panose="020B0604020202020204" pitchFamily="34" charset="0"/>
              </a:rPr>
              <a:t>Assets </a:t>
            </a:r>
            <a:r>
              <a:rPr lang="en-US" sz="1800" i="1" dirty="0" smtClean="0">
                <a:latin typeface="Montserrat" pitchFamily="2" charset="77"/>
                <a:cs typeface="Arial" panose="020B0604020202020204" pitchFamily="34" charset="0"/>
              </a:rPr>
              <a:t>/ 435 funds</a:t>
            </a:r>
            <a:endParaRPr lang="en-US" sz="1800" i="1" dirty="0">
              <a:latin typeface="Montserrat" pitchFamily="2" charset="7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i="1" dirty="0" smtClean="0">
                <a:latin typeface="Montserrat" pitchFamily="2" charset="77"/>
                <a:cs typeface="Arial" panose="020B0604020202020204" pitchFamily="34" charset="0"/>
              </a:rPr>
              <a:t>Marathon County and all regions north</a:t>
            </a:r>
            <a:endParaRPr lang="en-US" sz="1800" i="1" dirty="0">
              <a:latin typeface="Montserrat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7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6B8C5A4-8C35-D742-AE06-9DAB4CF2AC29}"/>
              </a:ext>
            </a:extLst>
          </p:cNvPr>
          <p:cNvSpPr txBox="1"/>
          <p:nvPr/>
        </p:nvSpPr>
        <p:spPr>
          <a:xfrm>
            <a:off x="702035" y="2467413"/>
            <a:ext cx="10617810" cy="289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2A8AA8"/>
                </a:solidFill>
                <a:latin typeface="Montserrat" pitchFamily="2" charset="77"/>
                <a:cs typeface="Arial" panose="020B0604020202020204" pitchFamily="34" charset="0"/>
              </a:rPr>
              <a:t>Capacity Building Efforts over the Years: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2A8AA8"/>
                </a:solidFill>
                <a:latin typeface="Montserrat" pitchFamily="2" charset="77"/>
                <a:cs typeface="Arial" panose="020B0604020202020204" pitchFamily="34" charset="0"/>
              </a:rPr>
              <a:t>Partners for the Future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A8AA8"/>
                </a:solidFill>
                <a:latin typeface="Montserrat" pitchFamily="2" charset="77"/>
                <a:cs typeface="Arial" panose="020B0604020202020204" pitchFamily="34" charset="0"/>
              </a:rPr>
              <a:t>Capacity Building Grants:  software/hardware, consulting, staff, etc. 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A8AA8"/>
                </a:solidFill>
                <a:latin typeface="Montserrat" pitchFamily="2" charset="77"/>
                <a:cs typeface="Arial" panose="020B0604020202020204" pitchFamily="34" charset="0"/>
              </a:rPr>
              <a:t>Nonprofit Workshop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A8AA8"/>
                </a:solidFill>
                <a:latin typeface="Montserrat" pitchFamily="2" charset="77"/>
                <a:cs typeface="Arial" panose="020B0604020202020204" pitchFamily="34" charset="0"/>
              </a:rPr>
              <a:t>Nonprofit Leadership Certificate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A8AA8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B75DF4-BCDD-0CAC-E0E0-78F02D6A7233}"/>
              </a:ext>
            </a:extLst>
          </p:cNvPr>
          <p:cNvSpPr txBox="1"/>
          <p:nvPr/>
        </p:nvSpPr>
        <p:spPr>
          <a:xfrm>
            <a:off x="4041848" y="395978"/>
            <a:ext cx="5730104" cy="129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i="1" dirty="0">
                <a:latin typeface="Montserrat" pitchFamily="2" charset="77"/>
                <a:cs typeface="Arial" panose="020B0604020202020204" pitchFamily="34" charset="0"/>
              </a:rPr>
              <a:t>Based in Hudson, WI, founded in 1995 </a:t>
            </a:r>
          </a:p>
          <a:p>
            <a:pPr>
              <a:lnSpc>
                <a:spcPct val="150000"/>
              </a:lnSpc>
            </a:pPr>
            <a:r>
              <a:rPr lang="en-US" sz="1800" i="1" dirty="0">
                <a:latin typeface="Montserrat" pitchFamily="2" charset="77"/>
                <a:cs typeface="Arial" panose="020B0604020202020204" pitchFamily="34" charset="0"/>
              </a:rPr>
              <a:t>$87M Assets </a:t>
            </a:r>
          </a:p>
          <a:p>
            <a:pPr>
              <a:lnSpc>
                <a:spcPct val="150000"/>
              </a:lnSpc>
            </a:pPr>
            <a:r>
              <a:rPr lang="en-US" sz="1800" i="1" dirty="0">
                <a:latin typeface="Montserrat" pitchFamily="2" charset="77"/>
                <a:cs typeface="Arial" panose="020B0604020202020204" pitchFamily="34" charset="0"/>
              </a:rPr>
              <a:t>6-County Region / </a:t>
            </a:r>
            <a:r>
              <a:rPr lang="en-US" i="1" dirty="0">
                <a:latin typeface="Montserrat" pitchFamily="2" charset="77"/>
                <a:cs typeface="Arial" panose="020B0604020202020204" pitchFamily="34" charset="0"/>
              </a:rPr>
              <a:t>10 Affiliates</a:t>
            </a:r>
            <a:endParaRPr lang="en-US" sz="1800" i="1" dirty="0">
              <a:latin typeface="Montserrat" pitchFamily="2" charset="77"/>
              <a:cs typeface="Arial" panose="020B0604020202020204" pitchFamily="34" charset="0"/>
            </a:endParaRPr>
          </a:p>
        </p:txBody>
      </p:sp>
      <p:pic>
        <p:nvPicPr>
          <p:cNvPr id="5" name="Picture 4" descr="A black and blue logo&#10;&#10;Description automatically generated">
            <a:extLst>
              <a:ext uri="{FF2B5EF4-FFF2-40B4-BE49-F238E27FC236}">
                <a16:creationId xmlns:a16="http://schemas.microsoft.com/office/drawing/2014/main" id="{A0A61DB5-9D13-720C-A80F-F694F33585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0" y="286767"/>
            <a:ext cx="2919984" cy="110032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19460" y="5551408"/>
            <a:ext cx="5356599" cy="1001293"/>
            <a:chOff x="838200" y="5676316"/>
            <a:chExt cx="5356599" cy="100129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5676316"/>
              <a:ext cx="1001293" cy="100129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E6D872-6050-6D47-B457-6BFD5DA296E7}"/>
                </a:ext>
              </a:extLst>
            </p:cNvPr>
            <p:cNvSpPr txBox="1"/>
            <p:nvPr/>
          </p:nvSpPr>
          <p:spPr>
            <a:xfrm>
              <a:off x="2091060" y="6077532"/>
              <a:ext cx="4103739" cy="4360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1680"/>
                </a:lnSpc>
              </a:pPr>
              <a:r>
                <a:rPr lang="en-US" sz="1200" spc="24" dirty="0" smtClean="0">
                  <a:solidFill>
                    <a:schemeClr val="accent6">
                      <a:lumMod val="50000"/>
                    </a:schemeClr>
                  </a:solidFill>
                  <a:latin typeface="Montserrat" pitchFamily="2" charset="77"/>
                </a:rPr>
                <a:t>Capacity Building Opportunities</a:t>
              </a:r>
            </a:p>
            <a:p>
              <a:pPr defTabSz="609630">
                <a:lnSpc>
                  <a:spcPts val="1680"/>
                </a:lnSpc>
              </a:pPr>
              <a:r>
                <a:rPr lang="en-US" sz="1200" b="1" spc="24" dirty="0" smtClean="0">
                  <a:solidFill>
                    <a:schemeClr val="accent6">
                      <a:lumMod val="50000"/>
                    </a:schemeClr>
                  </a:solidFill>
                  <a:latin typeface="Montserrat" pitchFamily="2" charset="77"/>
                </a:rPr>
                <a:t>Give-Grow-Grant Regional Conference</a:t>
              </a:r>
              <a:endParaRPr lang="en-US" sz="1200" b="1" spc="24" dirty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0164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6B8C5A4-8C35-D742-AE06-9DAB4CF2AC29}"/>
              </a:ext>
            </a:extLst>
          </p:cNvPr>
          <p:cNvSpPr txBox="1"/>
          <p:nvPr/>
        </p:nvSpPr>
        <p:spPr>
          <a:xfrm>
            <a:off x="568529" y="1559188"/>
            <a:ext cx="1063026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2A8AA8"/>
                </a:solidFill>
                <a:latin typeface="Montserrat" pitchFamily="2" charset="77"/>
                <a:cs typeface="Arial" panose="020B0604020202020204" pitchFamily="34" charset="0"/>
              </a:rPr>
              <a:t>Consultants in Service (CIS)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A8AA8"/>
                </a:solidFill>
                <a:latin typeface="Montserrat" pitchFamily="2" charset="77"/>
                <a:cs typeface="Arial" panose="020B0604020202020204" pitchFamily="34" charset="0"/>
              </a:rPr>
              <a:t>Launched in 2017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A8AA8"/>
                </a:solidFill>
                <a:latin typeface="Montserrat" pitchFamily="2" charset="77"/>
                <a:cs typeface="Arial" panose="020B0604020202020204" pitchFamily="34" charset="0"/>
              </a:rPr>
              <a:t>Match volunteer consultants with nonprofit need (1:1)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2A8AA8"/>
                </a:solidFill>
                <a:latin typeface="Montserrat" pitchFamily="2" charset="77"/>
                <a:cs typeface="Arial" panose="020B0604020202020204" pitchFamily="34" charset="0"/>
              </a:rPr>
              <a:t>Strategic Planning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2A8AA8"/>
                </a:solidFill>
                <a:latin typeface="Montserrat" pitchFamily="2" charset="77"/>
                <a:cs typeface="Arial" panose="020B0604020202020204" pitchFamily="34" charset="0"/>
              </a:rPr>
              <a:t>Fundraising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2A8AA8"/>
                </a:solidFill>
                <a:latin typeface="Montserrat" pitchFamily="2" charset="77"/>
                <a:cs typeface="Arial" panose="020B0604020202020204" pitchFamily="34" charset="0"/>
              </a:rPr>
              <a:t>Board Development/Governance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2A8AA8"/>
                </a:solidFill>
                <a:latin typeface="Montserrat" pitchFamily="2" charset="77"/>
                <a:cs typeface="Arial" panose="020B0604020202020204" pitchFamily="34" charset="0"/>
              </a:rPr>
              <a:t>CIS on the Road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2A8AA8"/>
                </a:solidFill>
                <a:latin typeface="Montserrat" pitchFamily="2" charset="77"/>
                <a:cs typeface="Arial" panose="020B0604020202020204" pitchFamily="34" charset="0"/>
              </a:rPr>
              <a:t>Feature popular topics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2A8AA8"/>
                </a:solidFill>
                <a:latin typeface="Montserrat" pitchFamily="2" charset="77"/>
                <a:cs typeface="Arial" panose="020B0604020202020204" pitchFamily="34" charset="0"/>
              </a:rPr>
              <a:t>Network &amp; Community Building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2A8AA8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2A8AA8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A8AA8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7611E73F-3FC3-D756-BC95-2523E2C157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AC8B9B19-2E6B-6703-AD41-BACA85343B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55912" y="2792086"/>
            <a:ext cx="1121427" cy="112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8D52DD-705D-AF1A-FA94-AC66BCE3F12D}"/>
              </a:ext>
            </a:extLst>
          </p:cNvPr>
          <p:cNvSpPr txBox="1"/>
          <p:nvPr/>
        </p:nvSpPr>
        <p:spPr>
          <a:xfrm>
            <a:off x="5671686" y="5690709"/>
            <a:ext cx="6096182" cy="46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i="1" dirty="0">
                <a:latin typeface="Montserrat" pitchFamily="2" charset="77"/>
                <a:cs typeface="Arial" panose="020B0604020202020204" pitchFamily="34" charset="0"/>
                <a:hlinkClick r:id="rId2"/>
              </a:rPr>
              <a:t>https://www.scvfoundation.org/cis-for-nonprofits</a:t>
            </a:r>
            <a:r>
              <a:rPr lang="en-US" sz="1800" i="1" dirty="0">
                <a:latin typeface="Montserrat" pitchFamily="2" charset="77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 descr="A black and blue logo&#10;&#10;Description automatically generated">
            <a:extLst>
              <a:ext uri="{FF2B5EF4-FFF2-40B4-BE49-F238E27FC236}">
                <a16:creationId xmlns:a16="http://schemas.microsoft.com/office/drawing/2014/main" id="{C257B7C6-CEC2-EEF7-13CB-D90F9FD9B8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0" y="286767"/>
            <a:ext cx="2919984" cy="110032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04195" y="5690709"/>
            <a:ext cx="5356599" cy="1001293"/>
            <a:chOff x="838200" y="5676316"/>
            <a:chExt cx="5356599" cy="100129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5676316"/>
              <a:ext cx="1001293" cy="100129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E6D872-6050-6D47-B457-6BFD5DA296E7}"/>
                </a:ext>
              </a:extLst>
            </p:cNvPr>
            <p:cNvSpPr txBox="1"/>
            <p:nvPr/>
          </p:nvSpPr>
          <p:spPr>
            <a:xfrm>
              <a:off x="2091060" y="6077532"/>
              <a:ext cx="4103739" cy="4360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1680"/>
                </a:lnSpc>
              </a:pPr>
              <a:r>
                <a:rPr lang="en-US" sz="1200" spc="24" dirty="0" smtClean="0">
                  <a:solidFill>
                    <a:schemeClr val="accent6">
                      <a:lumMod val="50000"/>
                    </a:schemeClr>
                  </a:solidFill>
                  <a:latin typeface="Montserrat" pitchFamily="2" charset="77"/>
                </a:rPr>
                <a:t>Capacity Building Opportunities</a:t>
              </a:r>
            </a:p>
            <a:p>
              <a:pPr defTabSz="609630">
                <a:lnSpc>
                  <a:spcPts val="1680"/>
                </a:lnSpc>
              </a:pPr>
              <a:r>
                <a:rPr lang="en-US" sz="1200" b="1" spc="24" dirty="0" smtClean="0">
                  <a:solidFill>
                    <a:schemeClr val="accent6">
                      <a:lumMod val="50000"/>
                    </a:schemeClr>
                  </a:solidFill>
                  <a:latin typeface="Montserrat" pitchFamily="2" charset="77"/>
                </a:rPr>
                <a:t>Give-Grow-Grant Regional Conference</a:t>
              </a:r>
              <a:endParaRPr lang="en-US" sz="1200" b="1" spc="24" dirty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3782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690</Words>
  <Application>Microsoft Office PowerPoint</Application>
  <PresentationFormat>Widescreen</PresentationFormat>
  <Paragraphs>141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Berlin Sans FB</vt:lpstr>
      <vt:lpstr>Calibri</vt:lpstr>
      <vt:lpstr>Calibri Light</vt:lpstr>
      <vt:lpstr>Fjalla One</vt:lpstr>
      <vt:lpstr>Montserrat</vt:lpstr>
      <vt:lpstr>Wingdings</vt:lpstr>
      <vt:lpstr>Office Theme</vt:lpstr>
      <vt:lpstr>Capacity Building Opportunities</vt:lpstr>
      <vt:lpstr>Capacity Building Panel Discussion</vt:lpstr>
      <vt:lpstr>GROUND RULES</vt:lpstr>
      <vt:lpstr>WHAT IS CAPACITY BUILDING</vt:lpstr>
      <vt:lpstr>SHOW OF HANDS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Capacity Building Conversation</vt:lpstr>
      <vt:lpstr>Q&amp;A</vt:lpstr>
      <vt:lpstr>Q&amp;A</vt:lpstr>
      <vt:lpstr>THANK YOU PANEL</vt:lpstr>
      <vt:lpstr>Coming Up Today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</dc:creator>
  <cp:lastModifiedBy>sue</cp:lastModifiedBy>
  <cp:revision>32</cp:revision>
  <dcterms:created xsi:type="dcterms:W3CDTF">2023-09-26T20:39:42Z</dcterms:created>
  <dcterms:modified xsi:type="dcterms:W3CDTF">2023-10-09T20:31:26Z</dcterms:modified>
</cp:coreProperties>
</file>