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56" r:id="rId2"/>
    <p:sldId id="271" r:id="rId3"/>
    <p:sldId id="272" r:id="rId4"/>
    <p:sldId id="324" r:id="rId5"/>
    <p:sldId id="273" r:id="rId6"/>
    <p:sldId id="274" r:id="rId7"/>
    <p:sldId id="275" r:id="rId8"/>
    <p:sldId id="277" r:id="rId9"/>
    <p:sldId id="276" r:id="rId10"/>
    <p:sldId id="259" r:id="rId11"/>
    <p:sldId id="260" r:id="rId12"/>
    <p:sldId id="261" r:id="rId13"/>
    <p:sldId id="258" r:id="rId14"/>
    <p:sldId id="279" r:id="rId15"/>
    <p:sldId id="280" r:id="rId16"/>
    <p:sldId id="257" r:id="rId17"/>
    <p:sldId id="278" r:id="rId18"/>
    <p:sldId id="282" r:id="rId19"/>
    <p:sldId id="332" r:id="rId20"/>
    <p:sldId id="326" r:id="rId21"/>
    <p:sldId id="327" r:id="rId22"/>
    <p:sldId id="328" r:id="rId23"/>
    <p:sldId id="325" r:id="rId24"/>
    <p:sldId id="331" r:id="rId25"/>
    <p:sldId id="329" r:id="rId26"/>
    <p:sldId id="330" r:id="rId27"/>
    <p:sldId id="285" r:id="rId28"/>
    <p:sldId id="323"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996"/>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1"/>
    <p:restoredTop sz="96070" autoAdjust="0"/>
  </p:normalViewPr>
  <p:slideViewPr>
    <p:cSldViewPr>
      <p:cViewPr varScale="1">
        <p:scale>
          <a:sx n="114" d="100"/>
          <a:sy n="114" d="100"/>
        </p:scale>
        <p:origin x="1416" y="184"/>
      </p:cViewPr>
      <p:guideLst>
        <p:guide orient="horz" pos="2160"/>
        <p:guide pos="2880"/>
      </p:guideLst>
    </p:cSldViewPr>
  </p:slideViewPr>
  <p:outlineViewPr>
    <p:cViewPr>
      <p:scale>
        <a:sx n="33" d="100"/>
        <a:sy n="33" d="100"/>
      </p:scale>
      <p:origin x="0" y="-2776"/>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5EFE8A-CF08-9642-A8C9-33EEF1C6C9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5F82AC4-C706-874B-ACBF-C82D1195DF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441A5B-1A61-CE4B-9D54-1E4D6A60F1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E7D06-9ACA-024C-805D-138270413949}" type="slidenum">
              <a:rPr lang="en-US" smtClean="0"/>
              <a:t>‹#›</a:t>
            </a:fld>
            <a:endParaRPr lang="en-US"/>
          </a:p>
        </p:txBody>
      </p:sp>
    </p:spTree>
    <p:extLst>
      <p:ext uri="{BB962C8B-B14F-4D97-AF65-F5344CB8AC3E}">
        <p14:creationId xmlns:p14="http://schemas.microsoft.com/office/powerpoint/2010/main" val="13783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BA46B-E57F-4A97-AB61-CBF876F115D5}" type="datetimeFigureOut">
              <a:rPr lang="en-US" smtClean="0"/>
              <a:t>10/5/23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ACF8C-8907-422B-8300-0C9BBB27FB60}" type="slidenum">
              <a:rPr lang="en-US" smtClean="0"/>
              <a:t>‹#›</a:t>
            </a:fld>
            <a:endParaRPr lang="en-US"/>
          </a:p>
        </p:txBody>
      </p:sp>
    </p:spTree>
    <p:extLst>
      <p:ext uri="{BB962C8B-B14F-4D97-AF65-F5344CB8AC3E}">
        <p14:creationId xmlns:p14="http://schemas.microsoft.com/office/powerpoint/2010/main" val="156535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a:t>
            </a:fld>
            <a:endParaRPr lang="en-US"/>
          </a:p>
        </p:txBody>
      </p:sp>
    </p:spTree>
    <p:extLst>
      <p:ext uri="{BB962C8B-B14F-4D97-AF65-F5344CB8AC3E}">
        <p14:creationId xmlns:p14="http://schemas.microsoft.com/office/powerpoint/2010/main" val="6106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80ACF8C-8907-422B-8300-0C9BBB27FB60}" type="slidenum">
              <a:rPr lang="en-US" smtClean="0"/>
              <a:t>10</a:t>
            </a:fld>
            <a:endParaRPr lang="en-US"/>
          </a:p>
        </p:txBody>
      </p:sp>
    </p:spTree>
    <p:extLst>
      <p:ext uri="{BB962C8B-B14F-4D97-AF65-F5344CB8AC3E}">
        <p14:creationId xmlns:p14="http://schemas.microsoft.com/office/powerpoint/2010/main" val="428727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80ACF8C-8907-422B-8300-0C9BBB27FB60}" type="slidenum">
              <a:rPr lang="en-US" smtClean="0"/>
              <a:t>11</a:t>
            </a:fld>
            <a:endParaRPr lang="en-US"/>
          </a:p>
        </p:txBody>
      </p:sp>
    </p:spTree>
    <p:extLst>
      <p:ext uri="{BB962C8B-B14F-4D97-AF65-F5344CB8AC3E}">
        <p14:creationId xmlns:p14="http://schemas.microsoft.com/office/powerpoint/2010/main" val="425110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12</a:t>
            </a:fld>
            <a:endParaRPr lang="en-US"/>
          </a:p>
        </p:txBody>
      </p:sp>
    </p:spTree>
    <p:extLst>
      <p:ext uri="{BB962C8B-B14F-4D97-AF65-F5344CB8AC3E}">
        <p14:creationId xmlns:p14="http://schemas.microsoft.com/office/powerpoint/2010/main" val="389588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13</a:t>
            </a:fld>
            <a:endParaRPr lang="en-US"/>
          </a:p>
        </p:txBody>
      </p:sp>
    </p:spTree>
    <p:extLst>
      <p:ext uri="{BB962C8B-B14F-4D97-AF65-F5344CB8AC3E}">
        <p14:creationId xmlns:p14="http://schemas.microsoft.com/office/powerpoint/2010/main" val="338840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14</a:t>
            </a:fld>
            <a:endParaRPr lang="en-US"/>
          </a:p>
        </p:txBody>
      </p:sp>
    </p:spTree>
    <p:extLst>
      <p:ext uri="{BB962C8B-B14F-4D97-AF65-F5344CB8AC3E}">
        <p14:creationId xmlns:p14="http://schemas.microsoft.com/office/powerpoint/2010/main" val="295201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approximately 13 Be Amazing clubs throughout central Wisconsin. The clubs range from elementary to Junior High level.</a:t>
            </a:r>
          </a:p>
          <a:p>
            <a:endParaRPr lang="en-US" baseline="0" dirty="0"/>
          </a:p>
          <a:p>
            <a:r>
              <a:rPr lang="en-US" baseline="0" dirty="0"/>
              <a:t>Are you interested in starting a club at your school?</a:t>
            </a:r>
          </a:p>
          <a:p>
            <a:r>
              <a:rPr lang="en-US" baseline="0" dirty="0"/>
              <a:t>Some things to think about…</a:t>
            </a:r>
          </a:p>
          <a:p>
            <a:pPr marL="171450" indent="-171450">
              <a:buFont typeface="Arial" panose="020B0604020202020204" pitchFamily="34" charset="0"/>
              <a:buChar char="•"/>
            </a:pPr>
            <a:r>
              <a:rPr lang="en-US" baseline="0" dirty="0"/>
              <a:t>Advisor(s)</a:t>
            </a:r>
          </a:p>
          <a:p>
            <a:pPr marL="628650" lvl="1" indent="-171450">
              <a:buFont typeface="Arial" panose="020B0604020202020204" pitchFamily="34" charset="0"/>
              <a:buChar char="•"/>
            </a:pPr>
            <a:r>
              <a:rPr lang="en-US" baseline="0" dirty="0"/>
              <a:t>Should be someone with the same passion as Be Amazing’s mission, vision and values</a:t>
            </a:r>
          </a:p>
          <a:p>
            <a:pPr marL="628650" lvl="1" indent="-171450">
              <a:buFont typeface="Arial" panose="020B0604020202020204" pitchFamily="34" charset="0"/>
              <a:buChar char="•"/>
            </a:pPr>
            <a:r>
              <a:rPr lang="en-US" baseline="0" dirty="0"/>
              <a:t>Time commitment</a:t>
            </a:r>
          </a:p>
          <a:p>
            <a:pPr marL="171450" lvl="0" indent="-171450">
              <a:buFont typeface="Arial" panose="020B0604020202020204" pitchFamily="34" charset="0"/>
              <a:buChar char="•"/>
            </a:pPr>
            <a:r>
              <a:rPr lang="en-US" baseline="0" dirty="0"/>
              <a:t>Members</a:t>
            </a:r>
          </a:p>
          <a:p>
            <a:pPr marL="628650" lvl="1" indent="-171450">
              <a:buFont typeface="Arial" panose="020B0604020202020204" pitchFamily="34" charset="0"/>
              <a:buChar char="•"/>
            </a:pPr>
            <a:r>
              <a:rPr lang="en-US" baseline="0" dirty="0"/>
              <a:t>How many should you have? This may be determined by age groups and/or how many you are willing and able to manage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15</a:t>
            </a:fld>
            <a:endParaRPr lang="en-US"/>
          </a:p>
        </p:txBody>
      </p:sp>
    </p:spTree>
    <p:extLst>
      <p:ext uri="{BB962C8B-B14F-4D97-AF65-F5344CB8AC3E}">
        <p14:creationId xmlns:p14="http://schemas.microsoft.com/office/powerpoint/2010/main" val="49825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 Amazing</a:t>
            </a:r>
            <a:r>
              <a:rPr lang="en-US" baseline="0" dirty="0">
                <a:effectLst/>
              </a:rPr>
              <a:t> </a:t>
            </a:r>
            <a:r>
              <a:rPr lang="en-US" dirty="0">
                <a:effectLst/>
              </a:rPr>
              <a:t>started as a small idea of a 5th grade teacher at Evergreen Elementary school. Through taking to and asking her students what Be Amazing means.</a:t>
            </a:r>
            <a:br>
              <a:rPr lang="en-US" dirty="0">
                <a:effectLst/>
              </a:rPr>
            </a:br>
            <a:r>
              <a:rPr lang="en-US" dirty="0">
                <a:effectLst/>
              </a:rPr>
              <a:t>One idea that stood out was “helping those in need”. In small groups, they worked diligently for 8 weeks to complete projects to help groups of people they viewed as in need of help. As they completed their year in 5th grade, one proud accomplishment for each of them was knowing they had made a difference in the lives of others in amazing ways.  Their projects were completely student driven, and included the following efforts:</a:t>
            </a:r>
          </a:p>
          <a:p>
            <a:pPr marL="171450" indent="-171450" fontAlgn="b">
              <a:buFont typeface="Arial" panose="020B0604020202020204" pitchFamily="34" charset="0"/>
              <a:buChar char="•"/>
            </a:pPr>
            <a:r>
              <a:rPr lang="en-US" dirty="0">
                <a:effectLst/>
              </a:rPr>
              <a:t>Making and donating fleece blankets to hospital patients</a:t>
            </a:r>
          </a:p>
          <a:p>
            <a:pPr marL="171450" indent="-171450" fontAlgn="b">
              <a:buFont typeface="Arial" panose="020B0604020202020204" pitchFamily="34" charset="0"/>
              <a:buChar char="•"/>
            </a:pPr>
            <a:r>
              <a:rPr lang="en-US" dirty="0">
                <a:effectLst/>
              </a:rPr>
              <a:t>Making get-well cards for hospital patients and visiting with them</a:t>
            </a:r>
          </a:p>
          <a:p>
            <a:pPr marL="171450" indent="-171450" fontAlgn="b">
              <a:buFont typeface="Arial" panose="020B0604020202020204" pitchFamily="34" charset="0"/>
              <a:buChar char="•"/>
            </a:pPr>
            <a:r>
              <a:rPr lang="en-US" dirty="0">
                <a:effectLst/>
              </a:rPr>
              <a:t>Creating an obstacle course for students to compete in to raise money for Special Olympics</a:t>
            </a:r>
          </a:p>
          <a:p>
            <a:pPr marL="171450" indent="-171450" fontAlgn="b">
              <a:buFont typeface="Arial" panose="020B0604020202020204" pitchFamily="34" charset="0"/>
              <a:buChar char="•"/>
            </a:pPr>
            <a:r>
              <a:rPr lang="en-US" dirty="0">
                <a:effectLst/>
              </a:rPr>
              <a:t>Creating “comfort kits” for grieving families and visiting with them</a:t>
            </a:r>
          </a:p>
          <a:p>
            <a:pPr marL="171450" indent="-171450" fontAlgn="b">
              <a:buFont typeface="Arial" panose="020B0604020202020204" pitchFamily="34" charset="0"/>
              <a:buChar char="•"/>
            </a:pPr>
            <a:r>
              <a:rPr lang="en-US" dirty="0">
                <a:effectLst/>
              </a:rPr>
              <a:t>Creating and filling gift bags for special needs students and having a celebration with them</a:t>
            </a:r>
          </a:p>
          <a:p>
            <a:pPr marL="171450" indent="-171450" fontAlgn="b">
              <a:buFont typeface="Arial" panose="020B0604020202020204" pitchFamily="34" charset="0"/>
              <a:buChar char="•"/>
            </a:pPr>
            <a:r>
              <a:rPr lang="en-US" dirty="0">
                <a:effectLst/>
              </a:rPr>
              <a:t>Creating cards to send to War Veterans</a:t>
            </a:r>
          </a:p>
          <a:p>
            <a:pPr marL="171450" indent="-171450" fontAlgn="b">
              <a:buFont typeface="Arial" panose="020B0604020202020204" pitchFamily="34" charset="0"/>
              <a:buChar char="•"/>
            </a:pPr>
            <a:endParaRPr lang="en-US" dirty="0">
              <a:effectLst/>
            </a:endParaRPr>
          </a:p>
          <a:p>
            <a:pPr marL="0" indent="0" fontAlgn="b">
              <a:buFont typeface="Arial" panose="020B0604020202020204" pitchFamily="34" charset="0"/>
              <a:buNone/>
            </a:pPr>
            <a:r>
              <a:rPr lang="en-US" dirty="0">
                <a:effectLst/>
              </a:rPr>
              <a:t>As word of these activities spread more people became interested in developing ways for members of our community to do amazing things, and the “Be Amazing” group became a reality.</a:t>
            </a:r>
            <a:br>
              <a:rPr lang="en-US" dirty="0">
                <a:effectLst/>
              </a:rPr>
            </a:br>
            <a:br>
              <a:rPr lang="en-US" dirty="0">
                <a:effectLst/>
              </a:rPr>
            </a:br>
            <a:r>
              <a:rPr lang="en-US" dirty="0">
                <a:effectLst/>
              </a:rPr>
              <a:t>The “Be Amazing Fund”, a 501c3 non-profit fund through the Community Foundation, was established to provide monetary support for those individuals and/or groups wanting to make such a difference.</a:t>
            </a:r>
          </a:p>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16</a:t>
            </a:fld>
            <a:endParaRPr lang="en-US"/>
          </a:p>
        </p:txBody>
      </p:sp>
    </p:spTree>
    <p:extLst>
      <p:ext uri="{BB962C8B-B14F-4D97-AF65-F5344CB8AC3E}">
        <p14:creationId xmlns:p14="http://schemas.microsoft.com/office/powerpoint/2010/main" val="396123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17</a:t>
            </a:fld>
            <a:endParaRPr lang="en-US"/>
          </a:p>
        </p:txBody>
      </p:sp>
    </p:spTree>
    <p:extLst>
      <p:ext uri="{BB962C8B-B14F-4D97-AF65-F5344CB8AC3E}">
        <p14:creationId xmlns:p14="http://schemas.microsoft.com/office/powerpoint/2010/main" val="422876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18</a:t>
            </a:fld>
            <a:endParaRPr lang="en-US"/>
          </a:p>
        </p:txBody>
      </p:sp>
    </p:spTree>
    <p:extLst>
      <p:ext uri="{BB962C8B-B14F-4D97-AF65-F5344CB8AC3E}">
        <p14:creationId xmlns:p14="http://schemas.microsoft.com/office/powerpoint/2010/main" val="106933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19</a:t>
            </a:fld>
            <a:endParaRPr lang="en-US"/>
          </a:p>
        </p:txBody>
      </p:sp>
    </p:spTree>
    <p:extLst>
      <p:ext uri="{BB962C8B-B14F-4D97-AF65-F5344CB8AC3E}">
        <p14:creationId xmlns:p14="http://schemas.microsoft.com/office/powerpoint/2010/main" val="309630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a:t>
            </a:fld>
            <a:endParaRPr lang="en-US"/>
          </a:p>
        </p:txBody>
      </p:sp>
    </p:spTree>
    <p:extLst>
      <p:ext uri="{BB962C8B-B14F-4D97-AF65-F5344CB8AC3E}">
        <p14:creationId xmlns:p14="http://schemas.microsoft.com/office/powerpoint/2010/main" val="137892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20</a:t>
            </a:fld>
            <a:endParaRPr lang="en-US"/>
          </a:p>
        </p:txBody>
      </p:sp>
    </p:spTree>
    <p:extLst>
      <p:ext uri="{BB962C8B-B14F-4D97-AF65-F5344CB8AC3E}">
        <p14:creationId xmlns:p14="http://schemas.microsoft.com/office/powerpoint/2010/main" val="836370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21</a:t>
            </a:fld>
            <a:endParaRPr lang="en-US"/>
          </a:p>
        </p:txBody>
      </p:sp>
    </p:spTree>
    <p:extLst>
      <p:ext uri="{BB962C8B-B14F-4D97-AF65-F5344CB8AC3E}">
        <p14:creationId xmlns:p14="http://schemas.microsoft.com/office/powerpoint/2010/main" val="4155546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22</a:t>
            </a:fld>
            <a:endParaRPr lang="en-US"/>
          </a:p>
        </p:txBody>
      </p:sp>
    </p:spTree>
    <p:extLst>
      <p:ext uri="{BB962C8B-B14F-4D97-AF65-F5344CB8AC3E}">
        <p14:creationId xmlns:p14="http://schemas.microsoft.com/office/powerpoint/2010/main" val="1953898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23</a:t>
            </a:fld>
            <a:endParaRPr lang="en-US"/>
          </a:p>
        </p:txBody>
      </p:sp>
    </p:spTree>
    <p:extLst>
      <p:ext uri="{BB962C8B-B14F-4D97-AF65-F5344CB8AC3E}">
        <p14:creationId xmlns:p14="http://schemas.microsoft.com/office/powerpoint/2010/main" val="2000087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24</a:t>
            </a:fld>
            <a:endParaRPr lang="en-US"/>
          </a:p>
        </p:txBody>
      </p:sp>
    </p:spTree>
    <p:extLst>
      <p:ext uri="{BB962C8B-B14F-4D97-AF65-F5344CB8AC3E}">
        <p14:creationId xmlns:p14="http://schemas.microsoft.com/office/powerpoint/2010/main" val="174004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25</a:t>
            </a:fld>
            <a:endParaRPr lang="en-US"/>
          </a:p>
        </p:txBody>
      </p:sp>
    </p:spTree>
    <p:extLst>
      <p:ext uri="{BB962C8B-B14F-4D97-AF65-F5344CB8AC3E}">
        <p14:creationId xmlns:p14="http://schemas.microsoft.com/office/powerpoint/2010/main" val="314618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26</a:t>
            </a:fld>
            <a:endParaRPr lang="en-US"/>
          </a:p>
        </p:txBody>
      </p:sp>
    </p:spTree>
    <p:extLst>
      <p:ext uri="{BB962C8B-B14F-4D97-AF65-F5344CB8AC3E}">
        <p14:creationId xmlns:p14="http://schemas.microsoft.com/office/powerpoint/2010/main" val="3252628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27</a:t>
            </a:fld>
            <a:endParaRPr lang="en-US"/>
          </a:p>
        </p:txBody>
      </p:sp>
    </p:spTree>
    <p:extLst>
      <p:ext uri="{BB962C8B-B14F-4D97-AF65-F5344CB8AC3E}">
        <p14:creationId xmlns:p14="http://schemas.microsoft.com/office/powerpoint/2010/main" val="3631864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Individuals interested in donating to Be Amazing  you can make a tax-deductible donation to the Be Amazing Fund through the Community Foundation of North Central Wisconsin (500 1</a:t>
            </a:r>
            <a:r>
              <a:rPr lang="en-US" baseline="30000" dirty="0"/>
              <a:t>st</a:t>
            </a:r>
            <a:r>
              <a:rPr lang="en-US" baseline="0" dirty="0"/>
              <a:t> St. #2600, Wausau, WI 54403, Attn: Be Amazing). Donations can also be given at cfoncw.org or www.beamazing2day.com.</a:t>
            </a:r>
          </a:p>
          <a:p>
            <a:endParaRPr lang="en-US" baseline="0" dirty="0"/>
          </a:p>
          <a:p>
            <a:r>
              <a:rPr lang="en-US" baseline="0" dirty="0"/>
              <a:t>Follow us on the Be Amazing website, Facebook, Twitter and Instagram pages for upcoming events and volunteer opportunities.</a:t>
            </a:r>
          </a:p>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28</a:t>
            </a:fld>
            <a:endParaRPr lang="en-US"/>
          </a:p>
        </p:txBody>
      </p:sp>
    </p:spTree>
    <p:extLst>
      <p:ext uri="{BB962C8B-B14F-4D97-AF65-F5344CB8AC3E}">
        <p14:creationId xmlns:p14="http://schemas.microsoft.com/office/powerpoint/2010/main" val="197400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29</a:t>
            </a:fld>
            <a:endParaRPr lang="en-US"/>
          </a:p>
        </p:txBody>
      </p:sp>
    </p:spTree>
    <p:extLst>
      <p:ext uri="{BB962C8B-B14F-4D97-AF65-F5344CB8AC3E}">
        <p14:creationId xmlns:p14="http://schemas.microsoft.com/office/powerpoint/2010/main" val="338840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3</a:t>
            </a:fld>
            <a:endParaRPr lang="en-US"/>
          </a:p>
        </p:txBody>
      </p:sp>
    </p:spTree>
    <p:extLst>
      <p:ext uri="{BB962C8B-B14F-4D97-AF65-F5344CB8AC3E}">
        <p14:creationId xmlns:p14="http://schemas.microsoft.com/office/powerpoint/2010/main" val="214038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4</a:t>
            </a:fld>
            <a:endParaRPr lang="en-US"/>
          </a:p>
        </p:txBody>
      </p:sp>
    </p:spTree>
    <p:extLst>
      <p:ext uri="{BB962C8B-B14F-4D97-AF65-F5344CB8AC3E}">
        <p14:creationId xmlns:p14="http://schemas.microsoft.com/office/powerpoint/2010/main" val="97757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5</a:t>
            </a:fld>
            <a:endParaRPr lang="en-US"/>
          </a:p>
        </p:txBody>
      </p:sp>
    </p:spTree>
    <p:extLst>
      <p:ext uri="{BB962C8B-B14F-4D97-AF65-F5344CB8AC3E}">
        <p14:creationId xmlns:p14="http://schemas.microsoft.com/office/powerpoint/2010/main" val="330783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6</a:t>
            </a:fld>
            <a:endParaRPr lang="en-US"/>
          </a:p>
        </p:txBody>
      </p:sp>
    </p:spTree>
    <p:extLst>
      <p:ext uri="{BB962C8B-B14F-4D97-AF65-F5344CB8AC3E}">
        <p14:creationId xmlns:p14="http://schemas.microsoft.com/office/powerpoint/2010/main" val="336249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7</a:t>
            </a:fld>
            <a:endParaRPr lang="en-US"/>
          </a:p>
        </p:txBody>
      </p:sp>
    </p:spTree>
    <p:extLst>
      <p:ext uri="{BB962C8B-B14F-4D97-AF65-F5344CB8AC3E}">
        <p14:creationId xmlns:p14="http://schemas.microsoft.com/office/powerpoint/2010/main" val="221286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ACF8C-8907-422B-8300-0C9BBB27FB60}" type="slidenum">
              <a:rPr lang="en-US" smtClean="0"/>
              <a:t>8</a:t>
            </a:fld>
            <a:endParaRPr lang="en-US"/>
          </a:p>
        </p:txBody>
      </p:sp>
    </p:spTree>
    <p:extLst>
      <p:ext uri="{BB962C8B-B14F-4D97-AF65-F5344CB8AC3E}">
        <p14:creationId xmlns:p14="http://schemas.microsoft.com/office/powerpoint/2010/main" val="226692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80ACF8C-8907-422B-8300-0C9BBB27FB60}" type="slidenum">
              <a:rPr lang="en-US" smtClean="0"/>
              <a:t>9</a:t>
            </a:fld>
            <a:endParaRPr lang="en-US"/>
          </a:p>
        </p:txBody>
      </p:sp>
    </p:spTree>
    <p:extLst>
      <p:ext uri="{BB962C8B-B14F-4D97-AF65-F5344CB8AC3E}">
        <p14:creationId xmlns:p14="http://schemas.microsoft.com/office/powerpoint/2010/main" val="130855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FE6274-513C-49A0-902B-21E1C9F5A9E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7A2D7-0B0C-4618-BD1B-683E733EC15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E6274-513C-49A0-902B-21E1C9F5A9E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7A2D7-0B0C-4618-BD1B-683E733EC1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E6274-513C-49A0-902B-21E1C9F5A9E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7A2D7-0B0C-4618-BD1B-683E733EC1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FE6274-513C-49A0-902B-21E1C9F5A9E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7A2D7-0B0C-4618-BD1B-683E733EC1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FE6274-513C-49A0-902B-21E1C9F5A9E2}" type="datetimeFigureOut">
              <a:rPr lang="en-US" smtClean="0"/>
              <a:t>10/5/23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7A2D7-0B0C-4618-BD1B-683E733EC1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FE6274-513C-49A0-902B-21E1C9F5A9E2}"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7A2D7-0B0C-4618-BD1B-683E733EC1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E6274-513C-49A0-902B-21E1C9F5A9E2}" type="datetimeFigureOut">
              <a:rPr lang="en-US" smtClean="0"/>
              <a:t>10/5/23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7A2D7-0B0C-4618-BD1B-683E733EC15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FE6274-513C-49A0-902B-21E1C9F5A9E2}" type="datetimeFigureOut">
              <a:rPr lang="en-US" smtClean="0"/>
              <a:t>10/5/23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7A2D7-0B0C-4618-BD1B-683E733EC1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E6274-513C-49A0-902B-21E1C9F5A9E2}" type="datetimeFigureOut">
              <a:rPr lang="en-US" smtClean="0"/>
              <a:t>10/5/23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7A2D7-0B0C-4618-BD1B-683E733EC1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FE6274-513C-49A0-902B-21E1C9F5A9E2}"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7A2D7-0B0C-4618-BD1B-683E733EC1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FE6274-513C-49A0-902B-21E1C9F5A9E2}" type="datetimeFigureOut">
              <a:rPr lang="en-US" smtClean="0"/>
              <a:t>10/5/23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7A2D7-0B0C-4618-BD1B-683E733EC15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AFE6274-513C-49A0-902B-21E1C9F5A9E2}" type="datetimeFigureOut">
              <a:rPr lang="en-US" smtClean="0"/>
              <a:t>10/5/23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E7A2D7-0B0C-4618-BD1B-683E733EC1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sc\Be Amazing\Images\BA 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482" y="0"/>
            <a:ext cx="58411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lstStyle/>
          <a:p>
            <a:pPr marL="0" indent="0" algn="l">
              <a:buNone/>
            </a:pPr>
            <a:r>
              <a:rPr lang="en-US" sz="4800" dirty="0"/>
              <a:t>Our Mission</a:t>
            </a:r>
          </a:p>
        </p:txBody>
      </p:sp>
      <p:pic>
        <p:nvPicPr>
          <p:cNvPr id="3"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302152"/>
            <a:ext cx="8991600" cy="2446824"/>
          </a:xfrm>
          <a:prstGeom prst="rect">
            <a:avLst/>
          </a:prstGeom>
          <a:noFill/>
        </p:spPr>
        <p:txBody>
          <a:bodyPr wrap="square" rtlCol="0">
            <a:spAutoFit/>
          </a:bodyPr>
          <a:lstStyle/>
          <a:p>
            <a:r>
              <a:rPr lang="en-US" sz="4500" dirty="0"/>
              <a:t>is to empower and inspire people of all ages to create positive change.</a:t>
            </a:r>
          </a:p>
          <a:p>
            <a:endParaRPr lang="en-US" dirty="0"/>
          </a:p>
        </p:txBody>
      </p:sp>
    </p:spTree>
    <p:extLst>
      <p:ext uri="{BB962C8B-B14F-4D97-AF65-F5344CB8AC3E}">
        <p14:creationId xmlns:p14="http://schemas.microsoft.com/office/powerpoint/2010/main" val="260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lstStyle/>
          <a:p>
            <a:pPr marL="0" indent="0" algn="l">
              <a:buNone/>
            </a:pPr>
            <a:r>
              <a:rPr lang="en-US" sz="4800" dirty="0"/>
              <a:t>Our Goal</a:t>
            </a:r>
          </a:p>
        </p:txBody>
      </p:sp>
      <p:pic>
        <p:nvPicPr>
          <p:cNvPr id="3"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295400"/>
            <a:ext cx="8991600" cy="2862322"/>
          </a:xfrm>
          <a:prstGeom prst="rect">
            <a:avLst/>
          </a:prstGeom>
          <a:noFill/>
        </p:spPr>
        <p:txBody>
          <a:bodyPr wrap="square" rtlCol="0">
            <a:spAutoFit/>
          </a:bodyPr>
          <a:lstStyle/>
          <a:p>
            <a:r>
              <a:rPr lang="en-US" sz="4500" dirty="0"/>
              <a:t>is to encourage and recognize acts of kindness, support community service projects and promote positivity.</a:t>
            </a:r>
          </a:p>
        </p:txBody>
      </p:sp>
    </p:spTree>
    <p:extLst>
      <p:ext uri="{BB962C8B-B14F-4D97-AF65-F5344CB8AC3E}">
        <p14:creationId xmlns:p14="http://schemas.microsoft.com/office/powerpoint/2010/main" val="15085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lstStyle/>
          <a:p>
            <a:pPr marL="0" indent="0" algn="l">
              <a:buNone/>
            </a:pPr>
            <a:r>
              <a:rPr lang="en-US" sz="4800" dirty="0"/>
              <a:t>Our Core Values are:</a:t>
            </a:r>
          </a:p>
        </p:txBody>
      </p:sp>
      <p:pic>
        <p:nvPicPr>
          <p:cNvPr id="3"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890117"/>
            <a:ext cx="9067800" cy="3139321"/>
          </a:xfrm>
          <a:prstGeom prst="rect">
            <a:avLst/>
          </a:prstGeom>
          <a:noFill/>
        </p:spPr>
        <p:txBody>
          <a:bodyPr wrap="square" rtlCol="0">
            <a:spAutoFit/>
          </a:bodyPr>
          <a:lstStyle/>
          <a:p>
            <a:pPr algn="ctr"/>
            <a:r>
              <a:rPr lang="en-US" sz="4500" dirty="0"/>
              <a:t>Kindness</a:t>
            </a:r>
          </a:p>
          <a:p>
            <a:pPr algn="ctr"/>
            <a:r>
              <a:rPr lang="en-US" sz="4500" dirty="0"/>
              <a:t>Respect</a:t>
            </a:r>
          </a:p>
          <a:p>
            <a:pPr algn="ctr"/>
            <a:r>
              <a:rPr lang="en-US" sz="4500" dirty="0"/>
              <a:t>Integrity</a:t>
            </a:r>
          </a:p>
          <a:p>
            <a:pPr algn="ctr"/>
            <a:r>
              <a:rPr lang="en-US" sz="4500" dirty="0"/>
              <a:t>Inclusion</a:t>
            </a:r>
          </a:p>
          <a:p>
            <a:pPr algn="ctr"/>
            <a:endParaRPr lang="en-US" dirty="0"/>
          </a:p>
        </p:txBody>
      </p:sp>
    </p:spTree>
    <p:extLst>
      <p:ext uri="{BB962C8B-B14F-4D97-AF65-F5344CB8AC3E}">
        <p14:creationId xmlns:p14="http://schemas.microsoft.com/office/powerpoint/2010/main" val="31029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143000"/>
          </a:xfrm>
        </p:spPr>
        <p:txBody>
          <a:bodyPr/>
          <a:lstStyle/>
          <a:p>
            <a:pPr marL="0" indent="0" algn="l">
              <a:buNone/>
            </a:pPr>
            <a:r>
              <a:rPr lang="en-US" sz="4800" dirty="0"/>
              <a:t>School Clubs</a:t>
            </a:r>
          </a:p>
        </p:txBody>
      </p:sp>
      <p:pic>
        <p:nvPicPr>
          <p:cNvPr id="2050"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b87e141c-6f16-40d3-b310-4f3e30910b9f@aspir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52" y="1447800"/>
            <a:ext cx="3610657" cy="270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bcb15ca5-d1bd-40f1-bd76-0279612f6042@aspir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7544" y="239992"/>
            <a:ext cx="3679021" cy="27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beamazingday.com/uploads/1/1/0/2/110281907/beamaing8_orig.jpg">
            <a:extLst>
              <a:ext uri="{FF2B5EF4-FFF2-40B4-BE49-F238E27FC236}">
                <a16:creationId xmlns:a16="http://schemas.microsoft.com/office/drawing/2014/main" id="{EC186B80-0943-47D2-8D63-2BE9F0481A8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404"/>
          <a:stretch/>
        </p:blipFill>
        <p:spPr bwMode="auto">
          <a:xfrm>
            <a:off x="381000" y="3860050"/>
            <a:ext cx="3959725" cy="248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beamazingday.com/uploads/1/1/0/2/110281907/beamazing4_orig.jpg">
            <a:extLst>
              <a:ext uri="{FF2B5EF4-FFF2-40B4-BE49-F238E27FC236}">
                <a16:creationId xmlns:a16="http://schemas.microsoft.com/office/drawing/2014/main" id="{BEEA423F-612E-4C4A-855D-DE57D492C5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8032" y="2848885"/>
            <a:ext cx="422944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3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143000"/>
          </a:xfrm>
        </p:spPr>
        <p:txBody>
          <a:bodyPr/>
          <a:lstStyle/>
          <a:p>
            <a:pPr marL="0" indent="0" algn="l">
              <a:buNone/>
            </a:pPr>
            <a:r>
              <a:rPr lang="en-US" sz="4800" dirty="0"/>
              <a:t>School Clubs</a:t>
            </a:r>
          </a:p>
        </p:txBody>
      </p:sp>
      <p:pic>
        <p:nvPicPr>
          <p:cNvPr id="2050"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C34BDD-D71B-004E-B0DD-369E0780AF3E}"/>
              </a:ext>
            </a:extLst>
          </p:cNvPr>
          <p:cNvSpPr txBox="1"/>
          <p:nvPr/>
        </p:nvSpPr>
        <p:spPr>
          <a:xfrm>
            <a:off x="152400" y="1257773"/>
            <a:ext cx="8534400" cy="5016758"/>
          </a:xfrm>
          <a:prstGeom prst="rect">
            <a:avLst/>
          </a:prstGeom>
          <a:noFill/>
        </p:spPr>
        <p:txBody>
          <a:bodyPr wrap="square" rtlCol="0">
            <a:spAutoFit/>
          </a:bodyPr>
          <a:lstStyle/>
          <a:p>
            <a:r>
              <a:rPr lang="en-US" sz="4000" dirty="0"/>
              <a:t>Our focus is to empower and inspire our youth to create a kinder world.</a:t>
            </a:r>
          </a:p>
          <a:p>
            <a:endParaRPr lang="en-US" sz="4000" dirty="0"/>
          </a:p>
          <a:p>
            <a:r>
              <a:rPr lang="en-US" sz="4000" dirty="0"/>
              <a:t>We work with them to build leadership skills by giving them voice and choice in the projects they develop and carry out.</a:t>
            </a:r>
          </a:p>
          <a:p>
            <a:endParaRPr lang="en-US" sz="4000" dirty="0"/>
          </a:p>
        </p:txBody>
      </p:sp>
    </p:spTree>
    <p:extLst>
      <p:ext uri="{BB962C8B-B14F-4D97-AF65-F5344CB8AC3E}">
        <p14:creationId xmlns:p14="http://schemas.microsoft.com/office/powerpoint/2010/main" val="111548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143000"/>
          </a:xfrm>
        </p:spPr>
        <p:txBody>
          <a:bodyPr/>
          <a:lstStyle/>
          <a:p>
            <a:pPr marL="0" indent="0" algn="l">
              <a:buNone/>
            </a:pPr>
            <a:r>
              <a:rPr lang="en-US" sz="4800" dirty="0"/>
              <a:t>School Clubs</a:t>
            </a:r>
          </a:p>
        </p:txBody>
      </p:sp>
      <p:pic>
        <p:nvPicPr>
          <p:cNvPr id="2050"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C34BDD-D71B-004E-B0DD-369E0780AF3E}"/>
              </a:ext>
            </a:extLst>
          </p:cNvPr>
          <p:cNvSpPr txBox="1"/>
          <p:nvPr/>
        </p:nvSpPr>
        <p:spPr>
          <a:xfrm>
            <a:off x="152400" y="1721439"/>
            <a:ext cx="8534400" cy="4401205"/>
          </a:xfrm>
          <a:prstGeom prst="rect">
            <a:avLst/>
          </a:prstGeom>
          <a:noFill/>
        </p:spPr>
        <p:txBody>
          <a:bodyPr wrap="square" rtlCol="0">
            <a:spAutoFit/>
          </a:bodyPr>
          <a:lstStyle/>
          <a:p>
            <a:r>
              <a:rPr lang="en-US" sz="4000" dirty="0"/>
              <a:t>There have been up to 13 </a:t>
            </a:r>
          </a:p>
          <a:p>
            <a:r>
              <a:rPr lang="en-US" sz="4000" dirty="0"/>
              <a:t>school-based clubs!!</a:t>
            </a:r>
          </a:p>
          <a:p>
            <a:endParaRPr lang="en-US" sz="4000" dirty="0"/>
          </a:p>
          <a:p>
            <a:pPr marL="285750" indent="-285750">
              <a:buFont typeface="Arial" panose="020B0604020202020204" pitchFamily="34" charset="0"/>
              <a:buChar char="•"/>
            </a:pPr>
            <a:r>
              <a:rPr lang="en-US" sz="4000" dirty="0"/>
              <a:t>Grades 1-12</a:t>
            </a:r>
          </a:p>
          <a:p>
            <a:pPr marL="285750" indent="-285750">
              <a:buFont typeface="Arial" panose="020B0604020202020204" pitchFamily="34" charset="0"/>
              <a:buChar char="•"/>
            </a:pPr>
            <a:r>
              <a:rPr lang="en-US" sz="4000" dirty="0"/>
              <a:t>Throughout 3 area school districts</a:t>
            </a:r>
          </a:p>
          <a:p>
            <a:pPr marL="285750" indent="-285750">
              <a:buFont typeface="Arial" panose="020B0604020202020204" pitchFamily="34" charset="0"/>
              <a:buChar char="•"/>
            </a:pPr>
            <a:endParaRPr lang="en-US" sz="4000" dirty="0"/>
          </a:p>
          <a:p>
            <a:endParaRPr lang="en-US" sz="4000" dirty="0"/>
          </a:p>
        </p:txBody>
      </p:sp>
    </p:spTree>
    <p:extLst>
      <p:ext uri="{BB962C8B-B14F-4D97-AF65-F5344CB8AC3E}">
        <p14:creationId xmlns:p14="http://schemas.microsoft.com/office/powerpoint/2010/main" val="205119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143000"/>
          </a:xfrm>
        </p:spPr>
        <p:txBody>
          <a:bodyPr/>
          <a:lstStyle/>
          <a:p>
            <a:pPr marL="0" indent="0" algn="l">
              <a:buNone/>
            </a:pPr>
            <a:r>
              <a:rPr lang="en-US" sz="4800" dirty="0"/>
              <a:t>Project Funding</a:t>
            </a:r>
          </a:p>
        </p:txBody>
      </p:sp>
      <p:pic>
        <p:nvPicPr>
          <p:cNvPr id="3"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07BB4B-CBA7-E74A-A8DD-1E4DD7BB4ADA}"/>
              </a:ext>
            </a:extLst>
          </p:cNvPr>
          <p:cNvSpPr txBox="1"/>
          <p:nvPr/>
        </p:nvSpPr>
        <p:spPr>
          <a:xfrm>
            <a:off x="381001" y="1272988"/>
            <a:ext cx="8762999" cy="1477328"/>
          </a:xfrm>
          <a:prstGeom prst="rect">
            <a:avLst/>
          </a:prstGeom>
          <a:noFill/>
        </p:spPr>
        <p:txBody>
          <a:bodyPr wrap="square" rtlCol="0">
            <a:spAutoFit/>
          </a:bodyPr>
          <a:lstStyle/>
          <a:p>
            <a:r>
              <a:rPr lang="en-US" sz="4500" dirty="0"/>
              <a:t>A concern of the original group of students!!</a:t>
            </a:r>
          </a:p>
        </p:txBody>
      </p:sp>
    </p:spTree>
    <p:extLst>
      <p:ext uri="{BB962C8B-B14F-4D97-AF65-F5344CB8AC3E}">
        <p14:creationId xmlns:p14="http://schemas.microsoft.com/office/powerpoint/2010/main" val="115966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07BB4B-CBA7-E74A-A8DD-1E4DD7BB4ADA}"/>
              </a:ext>
            </a:extLst>
          </p:cNvPr>
          <p:cNvSpPr txBox="1"/>
          <p:nvPr/>
        </p:nvSpPr>
        <p:spPr>
          <a:xfrm>
            <a:off x="392558" y="1371600"/>
            <a:ext cx="8762999" cy="4570482"/>
          </a:xfrm>
          <a:prstGeom prst="rect">
            <a:avLst/>
          </a:prstGeom>
          <a:noFill/>
        </p:spPr>
        <p:txBody>
          <a:bodyPr wrap="square" rtlCol="0">
            <a:spAutoFit/>
          </a:bodyPr>
          <a:lstStyle/>
          <a:p>
            <a:pPr algn="ctr"/>
            <a:r>
              <a:rPr lang="en-US" sz="4500" b="1" dirty="0"/>
              <a:t>The Be Amazing Fund</a:t>
            </a:r>
          </a:p>
          <a:p>
            <a:pPr algn="ctr"/>
            <a:endParaRPr lang="en-US" sz="4500" b="1" dirty="0"/>
          </a:p>
          <a:p>
            <a:pPr algn="ctr"/>
            <a:r>
              <a:rPr lang="en-US" sz="4500" dirty="0"/>
              <a:t>The purpose of the fund is to enable individuals/groups to complete projects that positively impact the community</a:t>
            </a:r>
            <a:r>
              <a:rPr lang="en-US" sz="4800" dirty="0"/>
              <a:t>. </a:t>
            </a:r>
          </a:p>
          <a:p>
            <a:pPr algn="ctr"/>
            <a:r>
              <a:rPr lang="en-US" dirty="0"/>
              <a:t>. </a:t>
            </a:r>
          </a:p>
        </p:txBody>
      </p:sp>
      <p:sp>
        <p:nvSpPr>
          <p:cNvPr id="7" name="Title 1">
            <a:extLst>
              <a:ext uri="{FF2B5EF4-FFF2-40B4-BE49-F238E27FC236}">
                <a16:creationId xmlns:a16="http://schemas.microsoft.com/office/drawing/2014/main" id="{5BFE8DD6-6F68-CC48-8F9A-B86791CECC7E}"/>
              </a:ext>
            </a:extLst>
          </p:cNvPr>
          <p:cNvSpPr>
            <a:spLocks noGrp="1"/>
          </p:cNvSpPr>
          <p:nvPr>
            <p:ph type="title"/>
          </p:nvPr>
        </p:nvSpPr>
        <p:spPr>
          <a:xfrm>
            <a:off x="152400" y="152400"/>
            <a:ext cx="7772400" cy="1143000"/>
          </a:xfrm>
        </p:spPr>
        <p:txBody>
          <a:bodyPr/>
          <a:lstStyle/>
          <a:p>
            <a:pPr marL="0" indent="0" algn="l">
              <a:buNone/>
            </a:pPr>
            <a:r>
              <a:rPr lang="en-US" sz="4800" dirty="0"/>
              <a:t>Project Funding</a:t>
            </a:r>
          </a:p>
        </p:txBody>
      </p:sp>
    </p:spTree>
    <p:extLst>
      <p:ext uri="{BB962C8B-B14F-4D97-AF65-F5344CB8AC3E}">
        <p14:creationId xmlns:p14="http://schemas.microsoft.com/office/powerpoint/2010/main" val="358748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0" y="533400"/>
            <a:ext cx="7772400" cy="1828800"/>
          </a:xfrm>
        </p:spPr>
        <p:txBody>
          <a:bodyPr/>
          <a:lstStyle/>
          <a:p>
            <a:pPr marL="0" indent="0" algn="l">
              <a:buNone/>
            </a:pPr>
            <a:r>
              <a:rPr lang="en-US" dirty="0"/>
              <a:t>What’s</a:t>
            </a:r>
            <a:r>
              <a:rPr lang="en-US" sz="4800" dirty="0"/>
              <a:t> Next for</a:t>
            </a:r>
            <a:br>
              <a:rPr lang="en-US" sz="4800" dirty="0"/>
            </a:br>
            <a:r>
              <a:rPr lang="en-US" sz="4800" dirty="0"/>
              <a:t>         Be Amazing?</a:t>
            </a:r>
            <a:br>
              <a:rPr lang="en-US" sz="4800" dirty="0"/>
            </a:br>
            <a:br>
              <a:rPr lang="en-US" sz="4800" dirty="0"/>
            </a:br>
            <a:br>
              <a:rPr lang="en-US" sz="4800" dirty="0"/>
            </a:br>
            <a:endParaRPr lang="en-US" sz="4800" dirty="0"/>
          </a:p>
        </p:txBody>
      </p:sp>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447"/>
            <a:ext cx="2480441" cy="1967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B727A-A378-420A-AAD8-0566B0330322}"/>
              </a:ext>
            </a:extLst>
          </p:cNvPr>
          <p:cNvSpPr txBox="1"/>
          <p:nvPr/>
        </p:nvSpPr>
        <p:spPr>
          <a:xfrm>
            <a:off x="167268" y="2551837"/>
            <a:ext cx="8915400" cy="1754326"/>
          </a:xfrm>
          <a:prstGeom prst="rect">
            <a:avLst/>
          </a:prstGeom>
          <a:noFill/>
        </p:spPr>
        <p:txBody>
          <a:bodyPr wrap="square" rtlCol="0">
            <a:spAutoFit/>
          </a:bodyPr>
          <a:lstStyle/>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2800" b="1" dirty="0"/>
              <a:t>Increasing the number of our school-based clubs throughout the surrounding school districts.</a:t>
            </a:r>
          </a:p>
          <a:p>
            <a:pPr marL="285750" indent="-285750">
              <a:buFont typeface="Wingdings" panose="05000000000000000000" pitchFamily="2" charset="2"/>
              <a:buChar char="v"/>
            </a:pPr>
            <a:endParaRPr lang="en-US" sz="2800" b="1" dirty="0"/>
          </a:p>
          <a:p>
            <a:pPr marL="2114550" lvl="4"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5446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95" y="437719"/>
            <a:ext cx="7772400" cy="1828800"/>
          </a:xfrm>
        </p:spPr>
        <p:txBody>
          <a:bodyPr/>
          <a:lstStyle/>
          <a:p>
            <a:pPr marL="0" indent="0" algn="l">
              <a:buNone/>
            </a:pPr>
            <a:r>
              <a:rPr lang="en-US" dirty="0"/>
              <a:t>What’s</a:t>
            </a:r>
            <a:r>
              <a:rPr lang="en-US" sz="4800" dirty="0"/>
              <a:t> Next for</a:t>
            </a:r>
            <a:br>
              <a:rPr lang="en-US" sz="4800" dirty="0"/>
            </a:br>
            <a:r>
              <a:rPr lang="en-US" sz="4800" dirty="0"/>
              <a:t>         Be Amazing?</a:t>
            </a:r>
            <a:br>
              <a:rPr lang="en-US" sz="4800" dirty="0"/>
            </a:br>
            <a:br>
              <a:rPr lang="en-US" sz="4800" dirty="0"/>
            </a:br>
            <a:br>
              <a:rPr lang="en-US" sz="4800" dirty="0"/>
            </a:br>
            <a:endParaRPr lang="en-US" sz="4800" dirty="0"/>
          </a:p>
        </p:txBody>
      </p:sp>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447"/>
            <a:ext cx="2480441" cy="1967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B727A-A378-420A-AAD8-0566B0330322}"/>
              </a:ext>
            </a:extLst>
          </p:cNvPr>
          <p:cNvSpPr txBox="1"/>
          <p:nvPr/>
        </p:nvSpPr>
        <p:spPr>
          <a:xfrm>
            <a:off x="167268" y="2551837"/>
            <a:ext cx="8915400" cy="2616101"/>
          </a:xfrm>
          <a:prstGeom prst="rect">
            <a:avLst/>
          </a:prstGeom>
          <a:noFill/>
        </p:spPr>
        <p:txBody>
          <a:bodyPr wrap="square" rtlCol="0">
            <a:spAutoFit/>
          </a:bodyPr>
          <a:lstStyle/>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2800" b="1" dirty="0"/>
              <a:t>Increasing the number of our school-based clubs throughout the surrounding school districts.</a:t>
            </a:r>
          </a:p>
          <a:p>
            <a:pPr marL="285750" indent="-285750">
              <a:buFont typeface="Wingdings" panose="05000000000000000000" pitchFamily="2" charset="2"/>
              <a:buChar char="v"/>
            </a:pPr>
            <a:endParaRPr lang="en-US" sz="2800" b="1" dirty="0"/>
          </a:p>
          <a:p>
            <a:pPr marL="285750" indent="-285750">
              <a:buFont typeface="Wingdings" panose="05000000000000000000" pitchFamily="2" charset="2"/>
              <a:buChar char="v"/>
            </a:pPr>
            <a:r>
              <a:rPr lang="en-US" sz="2800" b="1" dirty="0"/>
              <a:t>Building a partnership with </a:t>
            </a:r>
          </a:p>
          <a:p>
            <a:r>
              <a:rPr lang="en-US" sz="2800" b="1" dirty="0"/>
              <a:t>                Multiplying Good-Students in Action.</a:t>
            </a:r>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61823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sc\Be Amazing\Images\BA 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957" y="13447"/>
            <a:ext cx="1740884" cy="2043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0BE38F-F4B4-0C48-B180-56E459010FAC}"/>
              </a:ext>
            </a:extLst>
          </p:cNvPr>
          <p:cNvSpPr/>
          <p:nvPr/>
        </p:nvSpPr>
        <p:spPr>
          <a:xfrm>
            <a:off x="914400" y="1219200"/>
            <a:ext cx="6781800" cy="3554819"/>
          </a:xfrm>
          <a:prstGeom prst="rect">
            <a:avLst/>
          </a:prstGeom>
        </p:spPr>
        <p:txBody>
          <a:bodyPr wrap="square">
            <a:spAutoFit/>
          </a:bodyPr>
          <a:lstStyle/>
          <a:p>
            <a:r>
              <a:rPr lang="en-US" sz="4500" dirty="0"/>
              <a:t>Be Amazing is a </a:t>
            </a:r>
          </a:p>
          <a:p>
            <a:r>
              <a:rPr lang="en-US" sz="4500" dirty="0"/>
              <a:t>nonprofit organization that got its start in the Central Wisconsin area in May of 2017.</a:t>
            </a:r>
          </a:p>
        </p:txBody>
      </p:sp>
    </p:spTree>
    <p:extLst>
      <p:ext uri="{BB962C8B-B14F-4D97-AF65-F5344CB8AC3E}">
        <p14:creationId xmlns:p14="http://schemas.microsoft.com/office/powerpoint/2010/main" val="323056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714E736C-C00B-C54E-16F6-AA4FE3A40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400"/>
            <a:ext cx="8077200" cy="5562600"/>
          </a:xfrm>
          <a:prstGeom prst="rect">
            <a:avLst/>
          </a:prstGeom>
        </p:spPr>
      </p:pic>
    </p:spTree>
    <p:extLst>
      <p:ext uri="{BB962C8B-B14F-4D97-AF65-F5344CB8AC3E}">
        <p14:creationId xmlns:p14="http://schemas.microsoft.com/office/powerpoint/2010/main" val="372005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text on a white background&#10;&#10;Description automatically generated">
            <a:extLst>
              <a:ext uri="{FF2B5EF4-FFF2-40B4-BE49-F238E27FC236}">
                <a16:creationId xmlns:a16="http://schemas.microsoft.com/office/drawing/2014/main" id="{4B704B38-C3B1-5DC9-04FD-DD7929FED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85800"/>
            <a:ext cx="5334000" cy="1219200"/>
          </a:xfrm>
          <a:prstGeom prst="rect">
            <a:avLst/>
          </a:prstGeom>
        </p:spPr>
      </p:pic>
      <p:pic>
        <p:nvPicPr>
          <p:cNvPr id="5" name="Picture 4" descr="A close-up of a text&#10;&#10;Description automatically generated">
            <a:extLst>
              <a:ext uri="{FF2B5EF4-FFF2-40B4-BE49-F238E27FC236}">
                <a16:creationId xmlns:a16="http://schemas.microsoft.com/office/drawing/2014/main" id="{D22D6409-E077-FB92-C5D2-2ECDAA56F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0" y="2311400"/>
            <a:ext cx="6604000" cy="2235200"/>
          </a:xfrm>
          <a:prstGeom prst="rect">
            <a:avLst/>
          </a:prstGeom>
        </p:spPr>
      </p:pic>
    </p:spTree>
    <p:extLst>
      <p:ext uri="{BB962C8B-B14F-4D97-AF65-F5344CB8AC3E}">
        <p14:creationId xmlns:p14="http://schemas.microsoft.com/office/powerpoint/2010/main" val="122046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hart&#10;&#10;Description automatically generated">
            <a:extLst>
              <a:ext uri="{FF2B5EF4-FFF2-40B4-BE49-F238E27FC236}">
                <a16:creationId xmlns:a16="http://schemas.microsoft.com/office/drawing/2014/main" id="{95359235-B8A6-2BB4-DD8D-2F9E1440D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63" y="304800"/>
            <a:ext cx="8545873" cy="5791200"/>
          </a:xfrm>
          <a:prstGeom prst="rect">
            <a:avLst/>
          </a:prstGeom>
        </p:spPr>
      </p:pic>
    </p:spTree>
    <p:extLst>
      <p:ext uri="{BB962C8B-B14F-4D97-AF65-F5344CB8AC3E}">
        <p14:creationId xmlns:p14="http://schemas.microsoft.com/office/powerpoint/2010/main" val="191799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828800"/>
          </a:xfrm>
        </p:spPr>
        <p:txBody>
          <a:bodyPr/>
          <a:lstStyle/>
          <a:p>
            <a:pPr marL="0" indent="0" algn="l">
              <a:buNone/>
            </a:pPr>
            <a:r>
              <a:rPr lang="en-US" dirty="0"/>
              <a:t>What’s</a:t>
            </a:r>
            <a:r>
              <a:rPr lang="en-US" sz="4800" dirty="0"/>
              <a:t> Next for</a:t>
            </a:r>
            <a:br>
              <a:rPr lang="en-US" sz="4800" dirty="0"/>
            </a:br>
            <a:r>
              <a:rPr lang="en-US" sz="4800" dirty="0"/>
              <a:t>         Be Amazing?</a:t>
            </a:r>
            <a:br>
              <a:rPr lang="en-US" sz="4800" dirty="0"/>
            </a:br>
            <a:br>
              <a:rPr lang="en-US" sz="4800" dirty="0"/>
            </a:br>
            <a:br>
              <a:rPr lang="en-US" sz="4800" dirty="0"/>
            </a:br>
            <a:endParaRPr lang="en-US" sz="4800" dirty="0"/>
          </a:p>
        </p:txBody>
      </p:sp>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447"/>
            <a:ext cx="2480441" cy="1967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B727A-A378-420A-AAD8-0566B0330322}"/>
              </a:ext>
            </a:extLst>
          </p:cNvPr>
          <p:cNvSpPr txBox="1"/>
          <p:nvPr/>
        </p:nvSpPr>
        <p:spPr>
          <a:xfrm>
            <a:off x="152400" y="1997839"/>
            <a:ext cx="8915400" cy="3416320"/>
          </a:xfrm>
          <a:prstGeom prst="rect">
            <a:avLst/>
          </a:prstGeom>
          <a:noFill/>
        </p:spPr>
        <p:txBody>
          <a:bodyPr wrap="square" rtlCol="0">
            <a:spAutoFit/>
          </a:bodyPr>
          <a:lstStyle/>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2400" dirty="0"/>
              <a:t>Increasing the number of our school-based clubs throughout the surrounding school districts</a:t>
            </a:r>
            <a:r>
              <a:rPr lang="en-US" sz="1200" dirty="0"/>
              <a:t>.</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Building a partnership with </a:t>
            </a:r>
          </a:p>
          <a:p>
            <a:r>
              <a:rPr lang="en-US" sz="2400" dirty="0"/>
              <a:t>                Multiplying Good-Students in Action.</a:t>
            </a:r>
          </a:p>
          <a:p>
            <a:endParaRPr lang="en-US" sz="2400" dirty="0"/>
          </a:p>
          <a:p>
            <a:pPr lvl="1"/>
            <a:endParaRPr lang="en-US" sz="24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36758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828800"/>
          </a:xfrm>
        </p:spPr>
        <p:txBody>
          <a:bodyPr/>
          <a:lstStyle/>
          <a:p>
            <a:pPr marL="0" indent="0" algn="l">
              <a:buNone/>
            </a:pPr>
            <a:r>
              <a:rPr lang="en-US" dirty="0"/>
              <a:t>What’s</a:t>
            </a:r>
            <a:r>
              <a:rPr lang="en-US" sz="4800" dirty="0"/>
              <a:t> Next for</a:t>
            </a:r>
            <a:br>
              <a:rPr lang="en-US" sz="4800" dirty="0"/>
            </a:br>
            <a:r>
              <a:rPr lang="en-US" sz="4800" dirty="0"/>
              <a:t>         Be Amazing?</a:t>
            </a:r>
            <a:br>
              <a:rPr lang="en-US" sz="4800" dirty="0"/>
            </a:br>
            <a:br>
              <a:rPr lang="en-US" sz="4800" dirty="0"/>
            </a:br>
            <a:br>
              <a:rPr lang="en-US" sz="4800" dirty="0"/>
            </a:br>
            <a:endParaRPr lang="en-US" sz="4800" dirty="0"/>
          </a:p>
        </p:txBody>
      </p:sp>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447"/>
            <a:ext cx="2480441" cy="1967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B727A-A378-420A-AAD8-0566B0330322}"/>
              </a:ext>
            </a:extLst>
          </p:cNvPr>
          <p:cNvSpPr txBox="1"/>
          <p:nvPr/>
        </p:nvSpPr>
        <p:spPr>
          <a:xfrm>
            <a:off x="152400" y="1997839"/>
            <a:ext cx="8915400" cy="3970318"/>
          </a:xfrm>
          <a:prstGeom prst="rect">
            <a:avLst/>
          </a:prstGeom>
          <a:noFill/>
        </p:spPr>
        <p:txBody>
          <a:bodyPr wrap="square" rtlCol="0">
            <a:spAutoFit/>
          </a:bodyPr>
          <a:lstStyle/>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2400" dirty="0"/>
              <a:t>Increasing the number of our school-based clubs throughout the surrounding school districts.</a:t>
            </a:r>
          </a:p>
          <a:p>
            <a:pPr marL="285750" indent="-285750">
              <a:buFont typeface="Wingdings" panose="05000000000000000000" pitchFamily="2" charset="2"/>
              <a:buChar char="v"/>
            </a:pPr>
            <a:endParaRPr lang="en-US" sz="1200" b="1"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2400" dirty="0"/>
              <a:t>Building a partnership with </a:t>
            </a:r>
          </a:p>
          <a:p>
            <a:r>
              <a:rPr lang="en-US" sz="2400" dirty="0"/>
              <a:t>                Multiplying Good-Students in Action.</a:t>
            </a:r>
          </a:p>
          <a:p>
            <a:endParaRPr lang="en-US" sz="2400" dirty="0"/>
          </a:p>
          <a:p>
            <a:pPr marL="800100" lvl="1" indent="-342900">
              <a:buFont typeface="Arial" panose="020B0604020202020204" pitchFamily="34" charset="0"/>
              <a:buChar char="•"/>
            </a:pPr>
            <a:r>
              <a:rPr lang="en-US" sz="2400" dirty="0"/>
              <a:t>Bring Students in Action to Wisconsin</a:t>
            </a:r>
          </a:p>
          <a:p>
            <a:pPr lvl="1"/>
            <a:endParaRPr lang="en-US" sz="24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21778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828800"/>
          </a:xfrm>
        </p:spPr>
        <p:txBody>
          <a:bodyPr/>
          <a:lstStyle/>
          <a:p>
            <a:pPr marL="0" indent="0" algn="l">
              <a:buNone/>
            </a:pPr>
            <a:r>
              <a:rPr lang="en-US" dirty="0"/>
              <a:t>What’s</a:t>
            </a:r>
            <a:r>
              <a:rPr lang="en-US" sz="4800" dirty="0"/>
              <a:t> Next for</a:t>
            </a:r>
            <a:br>
              <a:rPr lang="en-US" sz="4800" dirty="0"/>
            </a:br>
            <a:r>
              <a:rPr lang="en-US" sz="4800" dirty="0"/>
              <a:t>         Be Amazing?</a:t>
            </a:r>
            <a:br>
              <a:rPr lang="en-US" sz="4800" dirty="0"/>
            </a:br>
            <a:br>
              <a:rPr lang="en-US" sz="4800" dirty="0"/>
            </a:br>
            <a:br>
              <a:rPr lang="en-US" sz="4800" dirty="0"/>
            </a:br>
            <a:endParaRPr lang="en-US" sz="4800" dirty="0"/>
          </a:p>
        </p:txBody>
      </p:sp>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447"/>
            <a:ext cx="2480441" cy="1967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B727A-A378-420A-AAD8-0566B0330322}"/>
              </a:ext>
            </a:extLst>
          </p:cNvPr>
          <p:cNvSpPr txBox="1"/>
          <p:nvPr/>
        </p:nvSpPr>
        <p:spPr>
          <a:xfrm>
            <a:off x="0" y="1997839"/>
            <a:ext cx="9067800" cy="5632311"/>
          </a:xfrm>
          <a:prstGeom prst="rect">
            <a:avLst/>
          </a:prstGeom>
          <a:noFill/>
        </p:spPr>
        <p:txBody>
          <a:bodyPr wrap="square" rtlCol="0">
            <a:spAutoFit/>
          </a:bodyPr>
          <a:lstStyle/>
          <a:p>
            <a:endParaRPr lang="en-US" sz="1200" dirty="0"/>
          </a:p>
          <a:p>
            <a:pPr marL="285750" indent="-285750">
              <a:buFont typeface="Wingdings" panose="05000000000000000000" pitchFamily="2" charset="2"/>
              <a:buChar char="v"/>
            </a:pPr>
            <a:r>
              <a:rPr lang="en-US" sz="2400" dirty="0"/>
              <a:t>Increasing the number of our school-based clubs throughout the surrounding school districts.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Building a partnership with </a:t>
            </a:r>
          </a:p>
          <a:p>
            <a:r>
              <a:rPr lang="en-US" sz="2400" dirty="0"/>
              <a:t>                Multiplying Good-Students in Action.</a:t>
            </a:r>
          </a:p>
          <a:p>
            <a:endParaRPr lang="en-US" sz="2400" dirty="0"/>
          </a:p>
          <a:p>
            <a:pPr marL="800100" lvl="1" indent="-342900">
              <a:buFont typeface="Arial" panose="020B0604020202020204" pitchFamily="34" charset="0"/>
              <a:buChar char="•"/>
            </a:pPr>
            <a:r>
              <a:rPr lang="en-US" sz="2400" dirty="0"/>
              <a:t>Bring Students in Action to Wisconsin</a:t>
            </a:r>
          </a:p>
          <a:p>
            <a:pPr lvl="1"/>
            <a:endParaRPr lang="en-US" sz="2400" b="1" dirty="0">
              <a:solidFill>
                <a:schemeClr val="accent1"/>
              </a:solidFill>
            </a:endParaRPr>
          </a:p>
          <a:p>
            <a:pPr lvl="1"/>
            <a:r>
              <a:rPr lang="en-US" sz="3600" b="1" dirty="0">
                <a:solidFill>
                  <a:srgbClr val="C00000"/>
                </a:solidFill>
                <a:effectLst>
                  <a:outerShdw blurRad="50800" dist="38100" algn="l" rotWithShape="0">
                    <a:srgbClr val="C00000">
                      <a:alpha val="40000"/>
                    </a:srgbClr>
                  </a:outerShdw>
                </a:effectLst>
                <a:latin typeface="Bangla MN" pitchFamily="2" charset="0"/>
                <a:cs typeface="Bangla MN" pitchFamily="2" charset="0"/>
              </a:rPr>
              <a:t>            STUDENTS IN ACTION</a:t>
            </a:r>
          </a:p>
          <a:p>
            <a:pPr lvl="1"/>
            <a:endParaRPr lang="en-US" sz="1200" b="1" dirty="0">
              <a:solidFill>
                <a:srgbClr val="C00000"/>
              </a:solidFill>
              <a:effectLst>
                <a:outerShdw blurRad="50800" dist="38100" algn="l" rotWithShape="0">
                  <a:srgbClr val="C00000">
                    <a:alpha val="40000"/>
                  </a:srgbClr>
                </a:outerShdw>
              </a:effectLst>
              <a:latin typeface="Bangla MN" pitchFamily="2" charset="0"/>
              <a:cs typeface="Bangla MN" pitchFamily="2" charset="0"/>
            </a:endParaRPr>
          </a:p>
          <a:p>
            <a:pPr lvl="1"/>
            <a:r>
              <a:rPr lang="en-US" sz="3600" b="1" dirty="0">
                <a:solidFill>
                  <a:srgbClr val="C00000"/>
                </a:solidFill>
                <a:effectLst>
                  <a:outerShdw blurRad="50800" dist="38100" algn="l" rotWithShape="0">
                    <a:srgbClr val="C00000">
                      <a:alpha val="40000"/>
                    </a:srgbClr>
                  </a:outerShdw>
                </a:effectLst>
                <a:latin typeface="Bangla MN" pitchFamily="2" charset="0"/>
                <a:cs typeface="Bangla MN" pitchFamily="2" charset="0"/>
              </a:rPr>
              <a:t>      POWERED BY BE AMAZING</a:t>
            </a:r>
          </a:p>
          <a:p>
            <a:pPr lvl="1"/>
            <a:endParaRPr lang="en-US" sz="3600" dirty="0">
              <a:solidFill>
                <a:srgbClr val="C00000"/>
              </a:solidFill>
              <a:effectLst>
                <a:outerShdw blurRad="50800" dist="38100" algn="l" rotWithShape="0">
                  <a:srgbClr val="C00000">
                    <a:alpha val="40000"/>
                  </a:srgbClr>
                </a:outerShdw>
              </a:effectLst>
            </a:endParaRPr>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217698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828800"/>
          </a:xfrm>
        </p:spPr>
        <p:txBody>
          <a:bodyPr/>
          <a:lstStyle/>
          <a:p>
            <a:pPr marL="0" indent="0" algn="l">
              <a:buNone/>
            </a:pPr>
            <a:r>
              <a:rPr lang="en-US" dirty="0"/>
              <a:t>What’s</a:t>
            </a:r>
            <a:r>
              <a:rPr lang="en-US" sz="4800" dirty="0"/>
              <a:t> Next for</a:t>
            </a:r>
            <a:br>
              <a:rPr lang="en-US" sz="4800" dirty="0"/>
            </a:br>
            <a:r>
              <a:rPr lang="en-US" sz="4800" dirty="0"/>
              <a:t>         Be Amazing?</a:t>
            </a:r>
            <a:br>
              <a:rPr lang="en-US" sz="4800" dirty="0"/>
            </a:br>
            <a:br>
              <a:rPr lang="en-US" sz="4800" dirty="0"/>
            </a:br>
            <a:br>
              <a:rPr lang="en-US" sz="4800" dirty="0"/>
            </a:br>
            <a:endParaRPr lang="en-US" sz="4800" dirty="0"/>
          </a:p>
        </p:txBody>
      </p:sp>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447"/>
            <a:ext cx="2480441" cy="1967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FB727A-A378-420A-AAD8-0566B0330322}"/>
              </a:ext>
            </a:extLst>
          </p:cNvPr>
          <p:cNvSpPr txBox="1"/>
          <p:nvPr/>
        </p:nvSpPr>
        <p:spPr>
          <a:xfrm>
            <a:off x="0" y="1779687"/>
            <a:ext cx="9067800" cy="5940088"/>
          </a:xfrm>
          <a:prstGeom prst="rect">
            <a:avLst/>
          </a:prstGeom>
          <a:noFill/>
        </p:spPr>
        <p:txBody>
          <a:bodyPr wrap="square" rtlCol="0">
            <a:spAutoFit/>
          </a:bodyPr>
          <a:lstStyle/>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r>
              <a:rPr lang="en-US" sz="2400" dirty="0"/>
              <a:t>Building a partnership with </a:t>
            </a:r>
          </a:p>
          <a:p>
            <a:r>
              <a:rPr lang="en-US" sz="2400" dirty="0"/>
              <a:t>                Multiplying Good-Students in Action.</a:t>
            </a:r>
          </a:p>
          <a:p>
            <a:endParaRPr lang="en-US" sz="800" dirty="0"/>
          </a:p>
          <a:p>
            <a:pPr marL="800100" lvl="1" indent="-342900">
              <a:buFont typeface="Arial" panose="020B0604020202020204" pitchFamily="34" charset="0"/>
              <a:buChar char="•"/>
            </a:pPr>
            <a:r>
              <a:rPr lang="en-US" sz="2400" dirty="0"/>
              <a:t>Bring Students in Action to Wisconsin</a:t>
            </a:r>
          </a:p>
          <a:p>
            <a:pPr lvl="1"/>
            <a:endParaRPr lang="en-US" sz="2400" b="1" dirty="0">
              <a:solidFill>
                <a:schemeClr val="accent1"/>
              </a:solidFill>
            </a:endParaRPr>
          </a:p>
          <a:p>
            <a:pPr lvl="1"/>
            <a:r>
              <a:rPr lang="en-US" sz="3600" b="1" dirty="0">
                <a:solidFill>
                  <a:srgbClr val="C00000"/>
                </a:solidFill>
                <a:effectLst>
                  <a:outerShdw blurRad="50800" dist="38100" algn="l" rotWithShape="0">
                    <a:srgbClr val="C00000">
                      <a:alpha val="40000"/>
                    </a:srgbClr>
                  </a:outerShdw>
                </a:effectLst>
                <a:latin typeface="Bangla MN" pitchFamily="2" charset="0"/>
                <a:cs typeface="Bangla MN" pitchFamily="2" charset="0"/>
              </a:rPr>
              <a:t>          STUDENTS IN ACTION</a:t>
            </a:r>
          </a:p>
          <a:p>
            <a:pPr lvl="1"/>
            <a:endParaRPr lang="en-US" sz="1200" b="1" dirty="0">
              <a:solidFill>
                <a:srgbClr val="C00000"/>
              </a:solidFill>
              <a:effectLst>
                <a:outerShdw blurRad="50800" dist="38100" algn="l" rotWithShape="0">
                  <a:srgbClr val="C00000">
                    <a:alpha val="40000"/>
                  </a:srgbClr>
                </a:outerShdw>
              </a:effectLst>
              <a:latin typeface="Bangla MN" pitchFamily="2" charset="0"/>
              <a:cs typeface="Bangla MN" pitchFamily="2" charset="0"/>
            </a:endParaRPr>
          </a:p>
          <a:p>
            <a:pPr lvl="1"/>
            <a:r>
              <a:rPr lang="en-US" sz="3600" b="1" dirty="0">
                <a:solidFill>
                  <a:srgbClr val="C00000"/>
                </a:solidFill>
                <a:effectLst>
                  <a:outerShdw blurRad="50800" dist="38100" algn="l" rotWithShape="0">
                    <a:srgbClr val="C00000">
                      <a:alpha val="40000"/>
                    </a:srgbClr>
                  </a:outerShdw>
                </a:effectLst>
                <a:latin typeface="Bangla MN" pitchFamily="2" charset="0"/>
                <a:cs typeface="Bangla MN" pitchFamily="2" charset="0"/>
              </a:rPr>
              <a:t>     POWERED BY BE AMAZING</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The Be Amazing clubs will be the “feeder clubs” for Students in Action</a:t>
            </a:r>
            <a:endParaRPr lang="en-US" sz="2400" dirty="0">
              <a:solidFill>
                <a:schemeClr val="accent1"/>
              </a:solidFill>
            </a:endParaRPr>
          </a:p>
          <a:p>
            <a:pPr lvl="1"/>
            <a:endParaRPr lang="en-US" sz="3600" b="1" dirty="0">
              <a:solidFill>
                <a:srgbClr val="C00000"/>
              </a:solidFill>
              <a:effectLst>
                <a:outerShdw blurRad="50800" dist="38100" algn="l" rotWithShape="0">
                  <a:srgbClr val="C00000">
                    <a:alpha val="40000"/>
                  </a:srgbClr>
                </a:outerShdw>
              </a:effectLst>
              <a:latin typeface="Bangla MN" pitchFamily="2" charset="0"/>
              <a:cs typeface="Bangla MN" pitchFamily="2" charset="0"/>
            </a:endParaRPr>
          </a:p>
          <a:p>
            <a:pPr lvl="1"/>
            <a:endParaRPr lang="en-US" sz="3600" dirty="0">
              <a:solidFill>
                <a:srgbClr val="C00000"/>
              </a:solidFill>
              <a:effectLst>
                <a:outerShdw blurRad="50800" dist="38100" algn="l" rotWithShape="0">
                  <a:srgbClr val="C00000">
                    <a:alpha val="40000"/>
                  </a:srgbClr>
                </a:outerShdw>
              </a:effectLst>
            </a:endParaRPr>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a:p>
            <a:pPr marL="285750" indent="-285750">
              <a:buFont typeface="Wingdings" panose="05000000000000000000" pitchFamily="2" charset="2"/>
              <a:buChar char="v"/>
            </a:pPr>
            <a:endParaRPr lang="en-US" sz="1200" dirty="0"/>
          </a:p>
        </p:txBody>
      </p:sp>
    </p:spTree>
    <p:extLst>
      <p:ext uri="{BB962C8B-B14F-4D97-AF65-F5344CB8AC3E}">
        <p14:creationId xmlns:p14="http://schemas.microsoft.com/office/powerpoint/2010/main" val="216450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0"/>
            <a:ext cx="1676400" cy="2194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687B1B-465D-B142-B97D-AA608F450CFC}"/>
              </a:ext>
            </a:extLst>
          </p:cNvPr>
          <p:cNvSpPr txBox="1"/>
          <p:nvPr/>
        </p:nvSpPr>
        <p:spPr>
          <a:xfrm>
            <a:off x="685800" y="1524000"/>
            <a:ext cx="6172200" cy="2862322"/>
          </a:xfrm>
          <a:prstGeom prst="rect">
            <a:avLst/>
          </a:prstGeom>
          <a:noFill/>
        </p:spPr>
        <p:txBody>
          <a:bodyPr wrap="square" rtlCol="0">
            <a:spAutoFit/>
          </a:bodyPr>
          <a:lstStyle/>
          <a:p>
            <a:r>
              <a:rPr lang="en-US" sz="3600" dirty="0"/>
              <a:t>The Be Amazing organization is thankful for the community support we have received over the past 6 ½ years. </a:t>
            </a:r>
          </a:p>
        </p:txBody>
      </p:sp>
    </p:spTree>
    <p:extLst>
      <p:ext uri="{BB962C8B-B14F-4D97-AF65-F5344CB8AC3E}">
        <p14:creationId xmlns:p14="http://schemas.microsoft.com/office/powerpoint/2010/main" val="10466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O:\Misc\Be Amazing\Images\BA 8.gif">
            <a:extLst>
              <a:ext uri="{FF2B5EF4-FFF2-40B4-BE49-F238E27FC236}">
                <a16:creationId xmlns:a16="http://schemas.microsoft.com/office/drawing/2014/main" id="{FDDBB3AD-13F3-FD4A-BDD1-35EA0A4CA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0"/>
            <a:ext cx="1676400" cy="2194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687B1B-465D-B142-B97D-AA608F450CFC}"/>
              </a:ext>
            </a:extLst>
          </p:cNvPr>
          <p:cNvSpPr txBox="1"/>
          <p:nvPr/>
        </p:nvSpPr>
        <p:spPr>
          <a:xfrm>
            <a:off x="685800" y="1524000"/>
            <a:ext cx="6172200" cy="3970318"/>
          </a:xfrm>
          <a:prstGeom prst="rect">
            <a:avLst/>
          </a:prstGeom>
          <a:noFill/>
        </p:spPr>
        <p:txBody>
          <a:bodyPr wrap="square" rtlCol="0">
            <a:spAutoFit/>
          </a:bodyPr>
          <a:lstStyle/>
          <a:p>
            <a:r>
              <a:rPr lang="en-US" sz="3600" dirty="0"/>
              <a:t>We are looking forward to the future and hope to have many opportunities to empower and enable community members of all ages to make the world a kinder place. </a:t>
            </a:r>
          </a:p>
        </p:txBody>
      </p:sp>
    </p:spTree>
    <p:extLst>
      <p:ext uri="{BB962C8B-B14F-4D97-AF65-F5344CB8AC3E}">
        <p14:creationId xmlns:p14="http://schemas.microsoft.com/office/powerpoint/2010/main" val="7432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Misc\Be Amazing\Images\BA 9.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228600"/>
            <a:ext cx="4114095" cy="687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1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sc\Be Amazing\Images\BA 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957" y="13447"/>
            <a:ext cx="1740884" cy="2043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0BE38F-F4B4-0C48-B180-56E459010FAC}"/>
              </a:ext>
            </a:extLst>
          </p:cNvPr>
          <p:cNvSpPr/>
          <p:nvPr/>
        </p:nvSpPr>
        <p:spPr>
          <a:xfrm>
            <a:off x="914400" y="1752600"/>
            <a:ext cx="6781800" cy="4939814"/>
          </a:xfrm>
          <a:prstGeom prst="rect">
            <a:avLst/>
          </a:prstGeom>
        </p:spPr>
        <p:txBody>
          <a:bodyPr wrap="square">
            <a:spAutoFit/>
          </a:bodyPr>
          <a:lstStyle/>
          <a:p>
            <a:pPr>
              <a:spcBef>
                <a:spcPts val="600"/>
              </a:spcBef>
            </a:pPr>
            <a:r>
              <a:rPr lang="en-US" sz="4500" dirty="0"/>
              <a:t>In the beginning, a class of fifth grade students decided that “being amazing” meant helping others.  </a:t>
            </a:r>
          </a:p>
          <a:p>
            <a:br>
              <a:rPr lang="en-US" sz="4500" dirty="0"/>
            </a:br>
            <a:endParaRPr lang="en-US" sz="4500" dirty="0"/>
          </a:p>
        </p:txBody>
      </p:sp>
    </p:spTree>
    <p:extLst>
      <p:ext uri="{BB962C8B-B14F-4D97-AF65-F5344CB8AC3E}">
        <p14:creationId xmlns:p14="http://schemas.microsoft.com/office/powerpoint/2010/main" val="32648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sc\Be Amazing\Images\BA 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957" y="13447"/>
            <a:ext cx="1740884" cy="16629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ould You Follow Your Passion When Choosing A Career?">
            <a:extLst>
              <a:ext uri="{FF2B5EF4-FFF2-40B4-BE49-F238E27FC236}">
                <a16:creationId xmlns:a16="http://schemas.microsoft.com/office/drawing/2014/main" id="{A4192B63-DD4E-9915-D63E-5512E86DE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28800"/>
            <a:ext cx="594360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isc\Be Amazing\Images\BA 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957" y="13447"/>
            <a:ext cx="1740884" cy="2043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0BE38F-F4B4-0C48-B180-56E459010FAC}"/>
              </a:ext>
            </a:extLst>
          </p:cNvPr>
          <p:cNvSpPr/>
          <p:nvPr/>
        </p:nvSpPr>
        <p:spPr>
          <a:xfrm>
            <a:off x="685800" y="304800"/>
            <a:ext cx="6400800" cy="1477328"/>
          </a:xfrm>
          <a:prstGeom prst="rect">
            <a:avLst/>
          </a:prstGeom>
        </p:spPr>
        <p:txBody>
          <a:bodyPr wrap="square">
            <a:spAutoFit/>
          </a:bodyPr>
          <a:lstStyle/>
          <a:p>
            <a:br>
              <a:rPr lang="en-US" sz="4500" dirty="0"/>
            </a:br>
            <a:endParaRPr lang="en-US" sz="4500" dirty="0"/>
          </a:p>
        </p:txBody>
      </p:sp>
      <p:pic>
        <p:nvPicPr>
          <p:cNvPr id="4" name="Shape 96">
            <a:extLst>
              <a:ext uri="{FF2B5EF4-FFF2-40B4-BE49-F238E27FC236}">
                <a16:creationId xmlns:a16="http://schemas.microsoft.com/office/drawing/2014/main" id="{1D6503F5-34C0-1403-52C6-8EC05C84977A}"/>
              </a:ext>
            </a:extLst>
          </p:cNvPr>
          <p:cNvPicPr preferRelativeResize="0"/>
          <p:nvPr/>
        </p:nvPicPr>
        <p:blipFill>
          <a:blip r:embed="rId4">
            <a:alphaModFix/>
          </a:blip>
          <a:stretch>
            <a:fillRect/>
          </a:stretch>
        </p:blipFill>
        <p:spPr>
          <a:xfrm>
            <a:off x="176464" y="2733346"/>
            <a:ext cx="2823673" cy="2109025"/>
          </a:xfrm>
          <a:prstGeom prst="rect">
            <a:avLst/>
          </a:prstGeom>
          <a:noFill/>
          <a:ln>
            <a:noFill/>
          </a:ln>
        </p:spPr>
      </p:pic>
      <p:pic>
        <p:nvPicPr>
          <p:cNvPr id="5" name="Shape 93">
            <a:extLst>
              <a:ext uri="{FF2B5EF4-FFF2-40B4-BE49-F238E27FC236}">
                <a16:creationId xmlns:a16="http://schemas.microsoft.com/office/drawing/2014/main" id="{B987252E-D77F-F72C-10B6-A4892A019219}"/>
              </a:ext>
            </a:extLst>
          </p:cNvPr>
          <p:cNvPicPr preferRelativeResize="0"/>
          <p:nvPr/>
        </p:nvPicPr>
        <p:blipFill>
          <a:blip r:embed="rId5">
            <a:alphaModFix/>
          </a:blip>
          <a:stretch>
            <a:fillRect/>
          </a:stretch>
        </p:blipFill>
        <p:spPr>
          <a:xfrm>
            <a:off x="3201644" y="2718761"/>
            <a:ext cx="2764776" cy="2123763"/>
          </a:xfrm>
          <a:prstGeom prst="rect">
            <a:avLst/>
          </a:prstGeom>
          <a:noFill/>
          <a:ln>
            <a:noFill/>
          </a:ln>
        </p:spPr>
      </p:pic>
      <p:pic>
        <p:nvPicPr>
          <p:cNvPr id="6" name="Shape 94">
            <a:extLst>
              <a:ext uri="{FF2B5EF4-FFF2-40B4-BE49-F238E27FC236}">
                <a16:creationId xmlns:a16="http://schemas.microsoft.com/office/drawing/2014/main" id="{D5E4815C-7BC4-6E8F-8E8C-C26E66FFE4D9}"/>
              </a:ext>
            </a:extLst>
          </p:cNvPr>
          <p:cNvPicPr preferRelativeResize="0"/>
          <p:nvPr/>
        </p:nvPicPr>
        <p:blipFill>
          <a:blip r:embed="rId6">
            <a:alphaModFix/>
          </a:blip>
          <a:stretch>
            <a:fillRect/>
          </a:stretch>
        </p:blipFill>
        <p:spPr>
          <a:xfrm>
            <a:off x="6184112" y="2718761"/>
            <a:ext cx="2823647" cy="2109011"/>
          </a:xfrm>
          <a:prstGeom prst="rect">
            <a:avLst/>
          </a:prstGeom>
          <a:noFill/>
          <a:ln>
            <a:noFill/>
          </a:ln>
        </p:spPr>
      </p:pic>
      <p:sp>
        <p:nvSpPr>
          <p:cNvPr id="7" name="TextBox 6">
            <a:extLst>
              <a:ext uri="{FF2B5EF4-FFF2-40B4-BE49-F238E27FC236}">
                <a16:creationId xmlns:a16="http://schemas.microsoft.com/office/drawing/2014/main" id="{B5D3A7A5-9989-E104-8B9F-AF540F677616}"/>
              </a:ext>
            </a:extLst>
          </p:cNvPr>
          <p:cNvSpPr txBox="1"/>
          <p:nvPr/>
        </p:nvSpPr>
        <p:spPr>
          <a:xfrm>
            <a:off x="838200" y="627607"/>
            <a:ext cx="6248400" cy="1815882"/>
          </a:xfrm>
          <a:prstGeom prst="rect">
            <a:avLst/>
          </a:prstGeom>
          <a:noFill/>
        </p:spPr>
        <p:txBody>
          <a:bodyPr wrap="square" rtlCol="0">
            <a:spAutoFit/>
          </a:bodyPr>
          <a:lstStyle/>
          <a:p>
            <a:r>
              <a:rPr lang="en-US" sz="2800" dirty="0"/>
              <a:t>They planned and completed service</a:t>
            </a:r>
          </a:p>
          <a:p>
            <a:r>
              <a:rPr lang="en-US" sz="2800" dirty="0"/>
              <a:t>projects directed toward groups having various needs throughout our community.</a:t>
            </a:r>
          </a:p>
        </p:txBody>
      </p:sp>
    </p:spTree>
    <p:extLst>
      <p:ext uri="{BB962C8B-B14F-4D97-AF65-F5344CB8AC3E}">
        <p14:creationId xmlns:p14="http://schemas.microsoft.com/office/powerpoint/2010/main" val="21449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4394A8-6B46-844A-9F14-905ABCAB7AD8}"/>
              </a:ext>
            </a:extLst>
          </p:cNvPr>
          <p:cNvSpPr/>
          <p:nvPr/>
        </p:nvSpPr>
        <p:spPr>
          <a:xfrm>
            <a:off x="0" y="0"/>
            <a:ext cx="9144000" cy="1169551"/>
          </a:xfrm>
          <a:prstGeom prst="rect">
            <a:avLst/>
          </a:prstGeom>
        </p:spPr>
        <p:txBody>
          <a:bodyPr wrap="square">
            <a:spAutoFit/>
          </a:bodyPr>
          <a:lstStyle/>
          <a:p>
            <a:r>
              <a:rPr lang="en-US" sz="3500" dirty="0"/>
              <a:t>Their projects were completely student driven. </a:t>
            </a:r>
            <a:r>
              <a:rPr lang="en-US" sz="3300" dirty="0"/>
              <a:t> </a:t>
            </a:r>
          </a:p>
        </p:txBody>
      </p:sp>
      <p:pic>
        <p:nvPicPr>
          <p:cNvPr id="6" name="Picture 5" descr="O:\Misc\Be Amazing\Images\BA 4.gif">
            <a:extLst>
              <a:ext uri="{FF2B5EF4-FFF2-40B4-BE49-F238E27FC236}">
                <a16:creationId xmlns:a16="http://schemas.microsoft.com/office/drawing/2014/main" id="{9A03490F-A3CE-C043-A831-FB38EE906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840" y="5559334"/>
            <a:ext cx="1727160" cy="1298666"/>
          </a:xfrm>
          <a:prstGeom prst="rect">
            <a:avLst/>
          </a:prstGeom>
          <a:noFill/>
          <a:extLst>
            <a:ext uri="{909E8E84-426E-40DD-AFC4-6F175D3DCCD1}">
              <a14:hiddenFill xmlns:a14="http://schemas.microsoft.com/office/drawing/2010/main">
                <a:solidFill>
                  <a:srgbClr val="FFFFFF"/>
                </a:solidFill>
              </a14:hiddenFill>
            </a:ext>
          </a:extLst>
        </p:spPr>
      </p:pic>
      <p:pic>
        <p:nvPicPr>
          <p:cNvPr id="2" name="Shape 104">
            <a:extLst>
              <a:ext uri="{FF2B5EF4-FFF2-40B4-BE49-F238E27FC236}">
                <a16:creationId xmlns:a16="http://schemas.microsoft.com/office/drawing/2014/main" id="{0602CE50-853D-7709-FA01-C6EEF2DF0C90}"/>
              </a:ext>
            </a:extLst>
          </p:cNvPr>
          <p:cNvPicPr preferRelativeResize="0"/>
          <p:nvPr/>
        </p:nvPicPr>
        <p:blipFill>
          <a:blip r:embed="rId4">
            <a:alphaModFix/>
          </a:blip>
          <a:stretch>
            <a:fillRect/>
          </a:stretch>
        </p:blipFill>
        <p:spPr>
          <a:xfrm>
            <a:off x="152400" y="1169551"/>
            <a:ext cx="2971800" cy="2335649"/>
          </a:xfrm>
          <a:prstGeom prst="rect">
            <a:avLst/>
          </a:prstGeom>
          <a:noFill/>
          <a:ln>
            <a:noFill/>
          </a:ln>
        </p:spPr>
      </p:pic>
      <p:pic>
        <p:nvPicPr>
          <p:cNvPr id="3" name="Shape 103">
            <a:extLst>
              <a:ext uri="{FF2B5EF4-FFF2-40B4-BE49-F238E27FC236}">
                <a16:creationId xmlns:a16="http://schemas.microsoft.com/office/drawing/2014/main" id="{8BB46F29-7202-71C4-1C58-08F994432395}"/>
              </a:ext>
            </a:extLst>
          </p:cNvPr>
          <p:cNvPicPr preferRelativeResize="0"/>
          <p:nvPr/>
        </p:nvPicPr>
        <p:blipFill>
          <a:blip r:embed="rId5">
            <a:alphaModFix/>
          </a:blip>
          <a:stretch>
            <a:fillRect/>
          </a:stretch>
        </p:blipFill>
        <p:spPr>
          <a:xfrm>
            <a:off x="6172200" y="1169551"/>
            <a:ext cx="2673600" cy="2259449"/>
          </a:xfrm>
          <a:prstGeom prst="rect">
            <a:avLst/>
          </a:prstGeom>
          <a:noFill/>
          <a:ln>
            <a:noFill/>
          </a:ln>
        </p:spPr>
      </p:pic>
      <p:pic>
        <p:nvPicPr>
          <p:cNvPr id="4" name="Shape 105">
            <a:extLst>
              <a:ext uri="{FF2B5EF4-FFF2-40B4-BE49-F238E27FC236}">
                <a16:creationId xmlns:a16="http://schemas.microsoft.com/office/drawing/2014/main" id="{37024915-4E72-0D11-3D8E-ED1661A385B7}"/>
              </a:ext>
            </a:extLst>
          </p:cNvPr>
          <p:cNvPicPr preferRelativeResize="0"/>
          <p:nvPr/>
        </p:nvPicPr>
        <p:blipFill>
          <a:blip r:embed="rId6">
            <a:alphaModFix/>
          </a:blip>
          <a:stretch>
            <a:fillRect/>
          </a:stretch>
        </p:blipFill>
        <p:spPr>
          <a:xfrm>
            <a:off x="3200400" y="3733800"/>
            <a:ext cx="2826003" cy="2362200"/>
          </a:xfrm>
          <a:prstGeom prst="rect">
            <a:avLst/>
          </a:prstGeom>
          <a:noFill/>
          <a:ln>
            <a:noFill/>
          </a:ln>
        </p:spPr>
      </p:pic>
      <p:sp>
        <p:nvSpPr>
          <p:cNvPr id="7" name="TextBox 6">
            <a:extLst>
              <a:ext uri="{FF2B5EF4-FFF2-40B4-BE49-F238E27FC236}">
                <a16:creationId xmlns:a16="http://schemas.microsoft.com/office/drawing/2014/main" id="{A675A532-E2F7-EDFB-3389-CD5D6E33CB84}"/>
              </a:ext>
            </a:extLst>
          </p:cNvPr>
          <p:cNvSpPr txBox="1"/>
          <p:nvPr/>
        </p:nvSpPr>
        <p:spPr>
          <a:xfrm>
            <a:off x="3424614" y="2667000"/>
            <a:ext cx="2377574" cy="1200329"/>
          </a:xfrm>
          <a:prstGeom prst="rect">
            <a:avLst/>
          </a:prstGeom>
          <a:noFill/>
        </p:spPr>
        <p:txBody>
          <a:bodyPr wrap="none" rtlCol="0">
            <a:spAutoFit/>
          </a:bodyPr>
          <a:lstStyle/>
          <a:p>
            <a:r>
              <a:rPr lang="en-US" sz="1800" dirty="0"/>
              <a:t>Making and donating </a:t>
            </a:r>
          </a:p>
          <a:p>
            <a:r>
              <a:rPr lang="en-US" sz="1800" dirty="0"/>
              <a:t>  fleece blankets to </a:t>
            </a:r>
          </a:p>
          <a:p>
            <a:r>
              <a:rPr lang="en-US" sz="1800" dirty="0"/>
              <a:t>   hospital patients.</a:t>
            </a:r>
          </a:p>
          <a:p>
            <a:r>
              <a:rPr lang="en-US" sz="1800" dirty="0"/>
              <a:t> </a:t>
            </a:r>
            <a:endParaRPr lang="en-US" dirty="0"/>
          </a:p>
        </p:txBody>
      </p:sp>
      <p:sp>
        <p:nvSpPr>
          <p:cNvPr id="8" name="TextBox 7">
            <a:extLst>
              <a:ext uri="{FF2B5EF4-FFF2-40B4-BE49-F238E27FC236}">
                <a16:creationId xmlns:a16="http://schemas.microsoft.com/office/drawing/2014/main" id="{42A6189A-2FFD-9605-F7DE-1E0365FD3657}"/>
              </a:ext>
            </a:extLst>
          </p:cNvPr>
          <p:cNvSpPr txBox="1"/>
          <p:nvPr/>
        </p:nvSpPr>
        <p:spPr>
          <a:xfrm>
            <a:off x="81439" y="3517232"/>
            <a:ext cx="3122971" cy="1477328"/>
          </a:xfrm>
          <a:prstGeom prst="rect">
            <a:avLst/>
          </a:prstGeom>
          <a:noFill/>
        </p:spPr>
        <p:txBody>
          <a:bodyPr wrap="none" rtlCol="0">
            <a:spAutoFit/>
          </a:bodyPr>
          <a:lstStyle/>
          <a:p>
            <a:pPr algn="ctr"/>
            <a:r>
              <a:rPr lang="en-US" sz="1800" dirty="0"/>
              <a:t>Creating an obstacle course </a:t>
            </a:r>
          </a:p>
          <a:p>
            <a:pPr algn="ctr"/>
            <a:r>
              <a:rPr lang="en-US" sz="1800" dirty="0"/>
              <a:t>for students to compete in </a:t>
            </a:r>
          </a:p>
          <a:p>
            <a:pPr algn="ctr"/>
            <a:r>
              <a:rPr lang="en-US" sz="1800" dirty="0"/>
              <a:t>to raise money for </a:t>
            </a:r>
          </a:p>
          <a:p>
            <a:pPr algn="ctr"/>
            <a:r>
              <a:rPr lang="en-US" sz="1800" dirty="0"/>
              <a:t>Special Olympics.</a:t>
            </a:r>
          </a:p>
          <a:p>
            <a:endParaRPr lang="en-US" dirty="0"/>
          </a:p>
        </p:txBody>
      </p:sp>
      <p:sp>
        <p:nvSpPr>
          <p:cNvPr id="9" name="TextBox 8">
            <a:extLst>
              <a:ext uri="{FF2B5EF4-FFF2-40B4-BE49-F238E27FC236}">
                <a16:creationId xmlns:a16="http://schemas.microsoft.com/office/drawing/2014/main" id="{5E6F2C18-A6B5-FAAC-6508-B3A801ED6767}"/>
              </a:ext>
            </a:extLst>
          </p:cNvPr>
          <p:cNvSpPr txBox="1"/>
          <p:nvPr/>
        </p:nvSpPr>
        <p:spPr>
          <a:xfrm>
            <a:off x="6172200" y="3505200"/>
            <a:ext cx="2662908" cy="1477328"/>
          </a:xfrm>
          <a:prstGeom prst="rect">
            <a:avLst/>
          </a:prstGeom>
          <a:noFill/>
        </p:spPr>
        <p:txBody>
          <a:bodyPr wrap="none" rtlCol="0">
            <a:spAutoFit/>
          </a:bodyPr>
          <a:lstStyle/>
          <a:p>
            <a:pPr algn="ctr"/>
            <a:r>
              <a:rPr lang="en-US" sz="1800" dirty="0"/>
              <a:t>Creating and filling gift </a:t>
            </a:r>
          </a:p>
          <a:p>
            <a:pPr algn="ctr"/>
            <a:r>
              <a:rPr lang="en-US" sz="1800" dirty="0"/>
              <a:t>bags for special needs </a:t>
            </a:r>
          </a:p>
          <a:p>
            <a:pPr algn="ctr"/>
            <a:r>
              <a:rPr lang="en-US" sz="1800" dirty="0"/>
              <a:t>students and having a </a:t>
            </a:r>
          </a:p>
          <a:p>
            <a:pPr algn="ctr"/>
            <a:r>
              <a:rPr lang="en-US" sz="1800" dirty="0"/>
              <a:t>celebration with them.</a:t>
            </a:r>
          </a:p>
          <a:p>
            <a:endParaRPr lang="en-US" dirty="0"/>
          </a:p>
        </p:txBody>
      </p:sp>
    </p:spTree>
    <p:extLst>
      <p:ext uri="{BB962C8B-B14F-4D97-AF65-F5344CB8AC3E}">
        <p14:creationId xmlns:p14="http://schemas.microsoft.com/office/powerpoint/2010/main" val="251400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BE38F-F4B4-0C48-B180-56E459010FAC}"/>
              </a:ext>
            </a:extLst>
          </p:cNvPr>
          <p:cNvSpPr/>
          <p:nvPr/>
        </p:nvSpPr>
        <p:spPr>
          <a:xfrm>
            <a:off x="152400" y="1035423"/>
            <a:ext cx="8839200" cy="4247317"/>
          </a:xfrm>
          <a:prstGeom prst="rect">
            <a:avLst/>
          </a:prstGeom>
        </p:spPr>
        <p:txBody>
          <a:bodyPr wrap="square">
            <a:spAutoFit/>
          </a:bodyPr>
          <a:lstStyle/>
          <a:p>
            <a:r>
              <a:rPr lang="en-US" sz="4500" dirty="0"/>
              <a:t>As they completed their year in 5</a:t>
            </a:r>
            <a:r>
              <a:rPr lang="en-US" sz="4500" baseline="30000" dirty="0"/>
              <a:t>th</a:t>
            </a:r>
            <a:r>
              <a:rPr lang="en-US" sz="4500" dirty="0"/>
              <a:t> grade, one proud accomplishment for each of them was knowing they had made a difference in the lives of others in amazing ways.</a:t>
            </a:r>
          </a:p>
        </p:txBody>
      </p:sp>
      <p:pic>
        <p:nvPicPr>
          <p:cNvPr id="3" name="Picture 2" descr="O:\Misc\Be Amazing\Images\BA 4.gif">
            <a:extLst>
              <a:ext uri="{FF2B5EF4-FFF2-40B4-BE49-F238E27FC236}">
                <a16:creationId xmlns:a16="http://schemas.microsoft.com/office/drawing/2014/main" id="{591CF5ED-A082-2B45-8764-A040565F7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61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BE38F-F4B4-0C48-B180-56E459010FAC}"/>
              </a:ext>
            </a:extLst>
          </p:cNvPr>
          <p:cNvSpPr/>
          <p:nvPr/>
        </p:nvSpPr>
        <p:spPr>
          <a:xfrm>
            <a:off x="152400" y="1035423"/>
            <a:ext cx="8839200" cy="3970318"/>
          </a:xfrm>
          <a:prstGeom prst="rect">
            <a:avLst/>
          </a:prstGeom>
        </p:spPr>
        <p:txBody>
          <a:bodyPr wrap="square">
            <a:spAutoFit/>
          </a:bodyPr>
          <a:lstStyle/>
          <a:p>
            <a:r>
              <a:rPr lang="en-US" sz="4800" dirty="0"/>
              <a:t>As word spread, more people became interested in ways to make positive change, and the </a:t>
            </a:r>
            <a:r>
              <a:rPr lang="en-US" sz="5400" b="1" dirty="0"/>
              <a:t>Be Amazing </a:t>
            </a:r>
            <a:r>
              <a:rPr lang="en-US" sz="4800" dirty="0"/>
              <a:t>group became a reality!</a:t>
            </a:r>
          </a:p>
        </p:txBody>
      </p:sp>
      <p:pic>
        <p:nvPicPr>
          <p:cNvPr id="3" name="Picture 2" descr="O:\Misc\Be Amazing\Images\BA 4.gif">
            <a:extLst>
              <a:ext uri="{FF2B5EF4-FFF2-40B4-BE49-F238E27FC236}">
                <a16:creationId xmlns:a16="http://schemas.microsoft.com/office/drawing/2014/main" id="{591CF5ED-A082-2B45-8764-A040565F7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3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lstStyle/>
          <a:p>
            <a:pPr marL="0" indent="0" algn="l">
              <a:buNone/>
            </a:pPr>
            <a:r>
              <a:rPr lang="en-US" sz="4800" dirty="0"/>
              <a:t>Our Purpose</a:t>
            </a:r>
          </a:p>
        </p:txBody>
      </p:sp>
      <p:pic>
        <p:nvPicPr>
          <p:cNvPr id="3" name="Picture 2" descr="O:\Misc\Be Amazing\Images\BA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57" y="5102134"/>
            <a:ext cx="2335212" cy="17558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1295400"/>
            <a:ext cx="8991600" cy="4570482"/>
          </a:xfrm>
          <a:prstGeom prst="rect">
            <a:avLst/>
          </a:prstGeom>
          <a:noFill/>
        </p:spPr>
        <p:txBody>
          <a:bodyPr wrap="square" rtlCol="0">
            <a:spAutoFit/>
          </a:bodyPr>
          <a:lstStyle/>
          <a:p>
            <a:r>
              <a:rPr lang="en-US" sz="4500" dirty="0"/>
              <a:t>is to promote the desire to help others who may be in need by building awareness and providing education and financial support.</a:t>
            </a:r>
          </a:p>
          <a:p>
            <a:br>
              <a:rPr lang="en-US" sz="4500" dirty="0"/>
            </a:br>
            <a:br>
              <a:rPr lang="en-US" sz="4800" dirty="0"/>
            </a:br>
            <a:endParaRPr lang="en-US" dirty="0"/>
          </a:p>
        </p:txBody>
      </p:sp>
    </p:spTree>
    <p:extLst>
      <p:ext uri="{BB962C8B-B14F-4D97-AF65-F5344CB8AC3E}">
        <p14:creationId xmlns:p14="http://schemas.microsoft.com/office/powerpoint/2010/main" val="318014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16489</TotalTime>
  <Words>1063</Words>
  <Application>Microsoft Macintosh PowerPoint</Application>
  <PresentationFormat>On-screen Show (4:3)</PresentationFormat>
  <Paragraphs>165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Bangla MN</vt:lpstr>
      <vt:lpstr>Calibri</vt:lpstr>
      <vt:lpstr>Georgia</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Purpose</vt:lpstr>
      <vt:lpstr>Our Mission</vt:lpstr>
      <vt:lpstr>Our Goal</vt:lpstr>
      <vt:lpstr>Our Core Values are:</vt:lpstr>
      <vt:lpstr>School Clubs</vt:lpstr>
      <vt:lpstr>School Clubs</vt:lpstr>
      <vt:lpstr>School Clubs</vt:lpstr>
      <vt:lpstr>Project Funding</vt:lpstr>
      <vt:lpstr>Project Funding</vt:lpstr>
      <vt:lpstr>What’s Next for          Be Amazing?   </vt:lpstr>
      <vt:lpstr>What’s Next for          Be Amazing?   </vt:lpstr>
      <vt:lpstr>PowerPoint Presentation</vt:lpstr>
      <vt:lpstr>PowerPoint Presentation</vt:lpstr>
      <vt:lpstr>PowerPoint Presentation</vt:lpstr>
      <vt:lpstr>What’s Next for          Be Amazing?   </vt:lpstr>
      <vt:lpstr>What’s Next for          Be Amazing?   </vt:lpstr>
      <vt:lpstr>What’s Next for          Be Amazing?   </vt:lpstr>
      <vt:lpstr>What’s Next for          Be Amazing?   </vt:lpstr>
      <vt:lpstr>PowerPoint Presentation</vt:lpstr>
      <vt:lpstr>PowerPoint Presentation</vt:lpstr>
      <vt:lpstr>PowerPoint Presentation</vt:lpstr>
    </vt:vector>
  </TitlesOfParts>
  <Company>Aspirus,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Kressel</dc:creator>
  <cp:lastModifiedBy>pcgoetsch@charter.net</cp:lastModifiedBy>
  <cp:revision>79</cp:revision>
  <cp:lastPrinted>2021-10-15T19:55:28Z</cp:lastPrinted>
  <dcterms:created xsi:type="dcterms:W3CDTF">2018-07-25T14:59:01Z</dcterms:created>
  <dcterms:modified xsi:type="dcterms:W3CDTF">2023-10-05T15:21:30Z</dcterms:modified>
  <cp:contentStatus/>
</cp:coreProperties>
</file>